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639" r:id="rId3"/>
    <p:sldId id="378" r:id="rId4"/>
    <p:sldId id="264" r:id="rId5"/>
    <p:sldId id="700" r:id="rId6"/>
    <p:sldId id="705" r:id="rId7"/>
    <p:sldId id="667" r:id="rId8"/>
    <p:sldId id="656" r:id="rId9"/>
    <p:sldId id="668" r:id="rId10"/>
    <p:sldId id="669" r:id="rId11"/>
    <p:sldId id="671" r:id="rId12"/>
    <p:sldId id="673" r:id="rId13"/>
    <p:sldId id="587" r:id="rId14"/>
    <p:sldId id="665" r:id="rId15"/>
    <p:sldId id="701" r:id="rId16"/>
    <p:sldId id="670" r:id="rId17"/>
    <p:sldId id="699" r:id="rId18"/>
    <p:sldId id="672" r:id="rId19"/>
    <p:sldId id="657" r:id="rId20"/>
    <p:sldId id="702" r:id="rId21"/>
    <p:sldId id="566" r:id="rId22"/>
    <p:sldId id="703" r:id="rId23"/>
    <p:sldId id="640" r:id="rId24"/>
    <p:sldId id="684" r:id="rId25"/>
    <p:sldId id="711" r:id="rId26"/>
    <p:sldId id="648" r:id="rId27"/>
    <p:sldId id="641" r:id="rId28"/>
    <p:sldId id="643" r:id="rId29"/>
    <p:sldId id="642" r:id="rId30"/>
    <p:sldId id="645" r:id="rId31"/>
    <p:sldId id="704" r:id="rId32"/>
    <p:sldId id="706" r:id="rId33"/>
    <p:sldId id="719" r:id="rId34"/>
    <p:sldId id="723" r:id="rId35"/>
    <p:sldId id="721" r:id="rId36"/>
    <p:sldId id="722" r:id="rId37"/>
    <p:sldId id="659" r:id="rId38"/>
    <p:sldId id="675" r:id="rId39"/>
    <p:sldId id="676" r:id="rId40"/>
    <p:sldId id="677" r:id="rId41"/>
    <p:sldId id="678" r:id="rId42"/>
    <p:sldId id="741" r:id="rId43"/>
    <p:sldId id="680" r:id="rId44"/>
    <p:sldId id="682" r:id="rId45"/>
    <p:sldId id="686" r:id="rId46"/>
    <p:sldId id="614" r:id="rId47"/>
    <p:sldId id="738" r:id="rId48"/>
    <p:sldId id="724" r:id="rId49"/>
    <p:sldId id="683" r:id="rId50"/>
    <p:sldId id="725" r:id="rId51"/>
    <p:sldId id="688" r:id="rId52"/>
    <p:sldId id="689" r:id="rId53"/>
    <p:sldId id="726" r:id="rId54"/>
    <p:sldId id="690" r:id="rId55"/>
    <p:sldId id="727" r:id="rId56"/>
    <p:sldId id="739" r:id="rId57"/>
    <p:sldId id="647" r:id="rId58"/>
    <p:sldId id="728" r:id="rId59"/>
    <p:sldId id="692" r:id="rId60"/>
    <p:sldId id="729" r:id="rId61"/>
    <p:sldId id="730" r:id="rId62"/>
    <p:sldId id="731" r:id="rId63"/>
    <p:sldId id="696" r:id="rId64"/>
    <p:sldId id="740" r:id="rId65"/>
    <p:sldId id="649" r:id="rId66"/>
    <p:sldId id="615" r:id="rId67"/>
    <p:sldId id="735" r:id="rId68"/>
    <p:sldId id="736" r:id="rId69"/>
    <p:sldId id="619" r:id="rId70"/>
    <p:sldId id="655" r:id="rId71"/>
    <p:sldId id="737" r:id="rId72"/>
    <p:sldId id="664" r:id="rId73"/>
    <p:sldId id="698" r:id="rId74"/>
    <p:sldId id="261" r:id="rId7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72" d="100"/>
          <a:sy n="72" d="100"/>
        </p:scale>
        <p:origin x="101" y="341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74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50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40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391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492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5288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2074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6204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099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7099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90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1643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32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3563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4305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751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3609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151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388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28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79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81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264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0269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4297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634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4638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7648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7704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392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4177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5599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2917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05997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23626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15972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709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4534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8815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75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9716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1745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4041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2404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4952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973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20297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09433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08749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09035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70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30823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4867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47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23836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36442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68073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43465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47438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3444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28190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33076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23175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4176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91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952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2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0.png"/><Relationship Id="rId5" Type="http://schemas.openxmlformats.org/officeDocument/2006/relationships/image" Target="../media/image48.png"/><Relationship Id="rId10" Type="http://schemas.openxmlformats.org/officeDocument/2006/relationships/image" Target="../media/image830.png"/><Relationship Id="rId4" Type="http://schemas.openxmlformats.org/officeDocument/2006/relationships/image" Target="../media/image47.png"/><Relationship Id="rId9" Type="http://schemas.openxmlformats.org/officeDocument/2006/relationships/image" Target="../media/image8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52.png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56.png"/><Relationship Id="rId4" Type="http://schemas.openxmlformats.org/officeDocument/2006/relationships/image" Target="../media/image93.png"/><Relationship Id="rId1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120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1" Type="http://schemas.openxmlformats.org/officeDocument/2006/relationships/image" Target="../media/image76.emf"/><Relationship Id="rId5" Type="http://schemas.openxmlformats.org/officeDocument/2006/relationships/image" Target="../media/image110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135.png"/><Relationship Id="rId9" Type="http://schemas.openxmlformats.org/officeDocument/2006/relationships/image" Target="../media/image7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Relationship Id="rId9" Type="http://schemas.openxmlformats.org/officeDocument/2006/relationships/image" Target="../media/image13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7169B3-CC1D-4D98-AF13-329B52FC0E6A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1.09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Полный цикл решения задач машинного обучения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пайплайн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не тот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8CDBD89-4E15-4E3D-A460-1941DCD68D2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124744"/>
            <a:ext cx="5731395" cy="2448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1268760"/>
            <a:ext cx="5536509" cy="23788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3352" y="3861048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44371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4869160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600056" y="486916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522920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39416" y="5589240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5877272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863752" y="6309320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12354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6" grpId="0"/>
      <p:bldP spid="7" grpId="0"/>
      <p:bldP spid="9" grpId="0"/>
      <p:bldP spid="11" grpId="0"/>
      <p:bldP spid="26" grpId="0"/>
      <p:bldP spid="27" grpId="0"/>
      <p:bldP spid="28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35478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2061930" y="1550312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518314" y="1478304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1343472" y="908720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1559496" y="2132856"/>
            <a:ext cx="2664296" cy="7822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421" y="2050963"/>
            <a:ext cx="4349674" cy="86409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551384" y="3284984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1284424" y="3892462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68" y="4437112"/>
            <a:ext cx="5897954" cy="138364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207568" y="-203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7530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13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C72B0-5D1A-4D7C-BC3D-CB44DACE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484784"/>
            <a:ext cx="5826864" cy="51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ED2B12-DE44-4CFA-A56A-976F40F62B7A}"/>
              </a:ext>
            </a:extLst>
          </p:cNvPr>
          <p:cNvSpPr/>
          <p:nvPr/>
        </p:nvSpPr>
        <p:spPr>
          <a:xfrm>
            <a:off x="263352" y="249289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4A4153-E1F6-408A-A2BB-52E10C56A63E}"/>
              </a:ext>
            </a:extLst>
          </p:cNvPr>
          <p:cNvSpPr/>
          <p:nvPr/>
        </p:nvSpPr>
        <p:spPr>
          <a:xfrm>
            <a:off x="263352" y="2996952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sns.pairplot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hue=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'target_names'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FA567FE-1463-4023-B3E6-A31DB4D08E2C}"/>
              </a:ext>
            </a:extLst>
          </p:cNvPr>
          <p:cNvSpPr txBox="1">
            <a:spLocks/>
          </p:cNvSpPr>
          <p:nvPr/>
        </p:nvSpPr>
        <p:spPr>
          <a:xfrm>
            <a:off x="263352" y="1556792"/>
            <a:ext cx="6426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Стоим Графики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5589240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-600744" y="2060848"/>
            <a:ext cx="5400600" cy="33527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744760" y="141277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  <p:pic>
        <p:nvPicPr>
          <p:cNvPr id="11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204864"/>
            <a:ext cx="699540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5015880" y="5157192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  <p:sp>
        <p:nvSpPr>
          <p:cNvPr id="16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5542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83741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(ранее)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839416" y="1196752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282337" y="2623071"/>
            <a:ext cx="4453623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Категориальные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 xmlns="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193" b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096000" y="2780928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95400" y="4149080"/>
            <a:ext cx="10657184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Не только «усредненные значения», но и конкретные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0 (раз пропуск значит проблема, раз проблема -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зануляем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квантильные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замены аномально высоких / низких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551384" y="5517232"/>
            <a:ext cx="1219200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  <p:bldP spid="29" grpId="0"/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3143672" y="3593187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595219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043" y="1595219"/>
            <a:ext cx="2286000" cy="448627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530378" y="2244145"/>
            <a:ext cx="432048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пропуски в одних столбцах могут указывать на ошибки в других?</a:t>
            </a:r>
          </a:p>
        </p:txBody>
      </p:sp>
    </p:spTree>
    <p:extLst>
      <p:ext uri="{BB962C8B-B14F-4D97-AF65-F5344CB8AC3E}">
        <p14:creationId xmlns:p14="http://schemas.microsoft.com/office/powerpoint/2010/main" val="1985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67409" y="1052736"/>
            <a:ext cx="10009112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тестовых/новых данных тоже надо будет как-то вставлять пропуски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2492896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2924944"/>
            <a:ext cx="756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5400" y="4077072"/>
            <a:ext cx="9505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27448" y="3356992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27448" y="371703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43472" y="4797152"/>
            <a:ext cx="6647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71464" y="443711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624996" y="5373216"/>
            <a:ext cx="10967864" cy="741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446537" y="169537"/>
            <a:ext cx="7681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«Обучаемые» преобразования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882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2" grpId="0"/>
      <p:bldP spid="3" grpId="0"/>
      <p:bldP spid="4" grpId="0"/>
      <p:bldP spid="5" grpId="0"/>
      <p:bldP spid="6" grpId="0"/>
      <p:bldP spid="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Предобработка в общем случае</a:t>
            </a:r>
            <a:endParaRPr lang="ru-RU" sz="32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8108B5C-6AB9-4520-A6A1-B28B8D1B3126}"/>
              </a:ext>
            </a:extLst>
          </p:cNvPr>
          <p:cNvSpPr/>
          <p:nvPr/>
        </p:nvSpPr>
        <p:spPr>
          <a:xfrm>
            <a:off x="263352" y="1340768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82061C4-C3BB-4E1F-B1B9-914524F6AAFE}"/>
              </a:ext>
            </a:extLst>
          </p:cNvPr>
          <p:cNvSpPr/>
          <p:nvPr/>
        </p:nvSpPr>
        <p:spPr>
          <a:xfrm>
            <a:off x="305656" y="238184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().fit(DF)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0EF600-2DEA-4A93-B057-B2A3E2B300D1}"/>
              </a:ext>
            </a:extLst>
          </p:cNvPr>
          <p:cNvSpPr/>
          <p:nvPr/>
        </p:nvSpPr>
        <p:spPr>
          <a:xfrm>
            <a:off x="338384" y="3534662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69C0F1C-F775-4476-BF7A-F5D10ECA3709}"/>
              </a:ext>
            </a:extLst>
          </p:cNvPr>
          <p:cNvSpPr/>
          <p:nvPr/>
        </p:nvSpPr>
        <p:spPr>
          <a:xfrm>
            <a:off x="338384" y="407674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1418883-A833-462B-98FF-86C532D3EC84}"/>
              </a:ext>
            </a:extLst>
          </p:cNvPr>
          <p:cNvSpPr/>
          <p:nvPr/>
        </p:nvSpPr>
        <p:spPr>
          <a:xfrm>
            <a:off x="263352" y="5279810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AE25B25-BA4D-4A78-93DF-03651306AECA}"/>
              </a:ext>
            </a:extLst>
          </p:cNvPr>
          <p:cNvSpPr txBox="1">
            <a:spLocks/>
          </p:cNvSpPr>
          <p:nvPr/>
        </p:nvSpPr>
        <p:spPr>
          <a:xfrm>
            <a:off x="1227536" y="1675635"/>
            <a:ext cx="13147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оздаем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объект, в котором сохраняем параметры обработки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B4BD1D96-2DFC-4BCA-96E1-9673022793B2}"/>
              </a:ext>
            </a:extLst>
          </p:cNvPr>
          <p:cNvSpPr txBox="1">
            <a:spLocks/>
          </p:cNvSpPr>
          <p:nvPr/>
        </p:nvSpPr>
        <p:spPr>
          <a:xfrm>
            <a:off x="1055440" y="2852936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Применяем объект к данным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CF6E335E-3946-4233-B24D-0A0F4B084B2B}"/>
              </a:ext>
            </a:extLst>
          </p:cNvPr>
          <p:cNvSpPr txBox="1">
            <a:spLocks/>
          </p:cNvSpPr>
          <p:nvPr/>
        </p:nvSpPr>
        <p:spPr>
          <a:xfrm>
            <a:off x="888332" y="4661962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Обратное преобразование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9803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04C35BA-F427-2580-A911-95A48A8132B4}"/>
              </a:ext>
            </a:extLst>
          </p:cNvPr>
          <p:cNvSpPr/>
          <p:nvPr/>
        </p:nvSpPr>
        <p:spPr>
          <a:xfrm>
            <a:off x="21010" y="2199808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63C3631-1978-86F2-2B1F-BABB069D64FB}"/>
              </a:ext>
            </a:extLst>
          </p:cNvPr>
          <p:cNvSpPr/>
          <p:nvPr/>
        </p:nvSpPr>
        <p:spPr>
          <a:xfrm>
            <a:off x="263352" y="2560386"/>
            <a:ext cx="120842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недостающие данные, дисперсия, корреляция, статистика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валидацией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как разные комбинации работают на модели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Жадный поиск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Генетический алгоритм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кодирование, критерий отбора,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деревьях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49E904A-042A-B241-4DF5-18E98BED6007}"/>
              </a:ext>
            </a:extLst>
          </p:cNvPr>
          <p:cNvSpPr/>
          <p:nvPr/>
        </p:nvSpPr>
        <p:spPr>
          <a:xfrm>
            <a:off x="21010" y="90872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признаков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D47C47-24BA-CEA0-AF77-9BAA5521675D}"/>
              </a:ext>
            </a:extLst>
          </p:cNvPr>
          <p:cNvSpPr/>
          <p:nvPr/>
        </p:nvSpPr>
        <p:spPr>
          <a:xfrm>
            <a:off x="623392" y="1340768"/>
            <a:ext cx="10429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(читаем что умные люди сделали)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AB4381-0B15-DEC6-3D0F-C174D1BE7922}"/>
              </a:ext>
            </a:extLst>
          </p:cNvPr>
          <p:cNvSpPr/>
          <p:nvPr/>
        </p:nvSpPr>
        <p:spPr>
          <a:xfrm>
            <a:off x="636400" y="1730456"/>
            <a:ext cx="8755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(верим в свою интуицию)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052736"/>
            <a:ext cx="7056784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  <a:blipFill>
                <a:blip r:embed="rId5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847528" y="224122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ru-RU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  <a:blipFill>
                <a:blip r:embed="rId10"/>
                <a:stretch>
                  <a:fillRect r="-3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343472" y="3861048"/>
            <a:ext cx="9289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Робастная стандартизация (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квантильная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Линейное Преобразование (не влияет на распределение)</a:t>
            </a: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  <p:bldP spid="28" grpId="0"/>
      <p:bldP spid="29" grpId="0"/>
      <p:bldP spid="19" grpId="0"/>
      <p:bldP spid="20" grpId="0"/>
      <p:bldP spid="21" grpId="0"/>
      <p:bldP spid="22" grpId="0"/>
      <p:bldP spid="23" grpId="0"/>
      <p:bldP spid="24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Нелинейное Преобразование (влияет на распределение)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65806" y="1658595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3353745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340768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7" y="3353540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64907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Целевую метку тоже можно обработать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data:image/png;base64,iVBORw0KGgoAAAANSUhEUgAABNkAAAH6CAYAAAA6KJrYAAAAOXRFWHRTb2Z0d2FyZQBNYXRwbG90bGliIHZlcnNpb24zLjcuMSwgaHR0cHM6Ly9tYXRwbG90bGliLm9yZy/bCgiHAAAACXBIWXMAAA9hAAAPYQGoP6dpAAEAAElEQVR4nOzdd3hUZd7G8e+U9B5S6SAQepeiotJEVkSxoKKAAlJkdXVfd0V3F9eK7lrWFURBlCIoiIKoKIJgQwREBUG6lFBSIL1OO+8fIVkjAVImmUlyf66LSzPnnOf85pwkk7nnKSbDMAxERERERERERESk0syeLkBERERERERERKS2U8gmIiIiIiIiIiJSRQrZREREREREREREqkghm4iIiIiIiIiISBUpZBMREREREREREakihWwiIiIiIiIiIiJVpJBNRERERERERESkihSyiYiIiIiIiIiIVJFCNhERERERERERkSpSyCYiIiIljh07RkJCAqNHj/Z0KQDk5OTw5JNPcsUVV9CxY0euvPJKJk+ezIcfflgt59u8eTMJCQlMmzat1OMvv/wyCQkJvP/++9Vy3vJKSEhgwIABpR47V82eMG3aNBISEti8ebOnSzmLy+Vi+fLljB49ml69etGhQwcuueQShg8fzt///ndWrVpV5XO4814Uf8/99l/Hjh0ZOHAgf//73zly5EiF2xw9ejQJCQkcO3asyvWJiIjI2ayeLkBERETqpmnTprFixQoWLlxI7969K3y8zWZjzJgx7Nq1i+joaAYMGEBOTg7ffvst+/bt49prr62GqqvPgAEDOH78OHv37vV0KZVWW5+DzWbjnnvu4euvv8ZsNtO5c2caNmyIzWZjz549vPvuu3zwwQcMHz7c06WepW3btrRr1w6ArKwsduzYwbvvvsvHH3/MggUL6Ny5s4crFBERkWIK2URERMQrrV69ml27dtGxY0cWLVpEYGAgAJmZmXz00Uc1Wsvtt9/OH/7wB2JiYmr0vL+3evVqfHx8PFrD+fz5z3/m7rvvpmHDhp4upZTFixfz9ddfEx8fz7x587joootKbd+/fz8rVqzwUHXnN2jQIO69996Sr3Nzc/nzn//MF198wT//+c8K9a589tlnyc/PJzY2tjpKFRERqfcUsomIiIhX2r59OwA33HBDScAGEBYWxu23316jtURGRhIZGVmj5yzL78MhbxMTE+PxILIsa9asAWDq1KllXsPWrVvz17/+tabLqpSgoCAeffRRvvjiC3bt2kVSUhJxcXHlOtbbwk8REZG6RnOyiYiIVIOCggJefPFFBgwYQKdOnRg0aBD//e9/sdlsDBgwgISEhDKPW758Oddddx2dO3fm0ksvZdq0aaSmplZqrqvfziO2fft2xo8fT8+ePenevTt33XUXP/30U4Wf18qVK7ntttvo3r07Xbp04dprr+W1116jsLCw1H4JCQklPYPGjBlTal6p8s4HZbFYADhx4kSF67yQ/fv3c88993DxxRfTrVs3Ro0axVdffXXO/c81J1tubi6vvfYaw4cPp0ePHnTr1o1BgwZx33338fXXXwP/m6fr+PHjAKWuxW/nV/vtfFkffvghI0eOpFu3bvTs2bNkn7LmZPutlJQUpk2bxiWXXELnzp0ZMWIEK1euPGu/C8299/vnW97ncL7v05MnTzJ9+nT69+9Px44d6du3L3/84x/ZsWPHeesrKCjgueeeKzlu8ODBzJkzB8Mwznkdfi89PR2AiIiIch8D8MUXX/Dwww8zdOhQunfvTteuXRk+fDivvvoqNputQm0BfPXVV0ycOJE+ffqUzK82Y8aMkvrKq2HDhoSHhwNF1xVK37MdO3YwadIkevfuTUJCArt37wbOPydbeno6L774Itdeey1du3ale/fuXHvttfzrX/8iJSWl2p6LiIhIXaKebCIiIm5ms9kYP34833//PWFhYVx55ZXYbDbmzZvHL7/8cs5w4LnnnmPu3Ln4+PjQu3dvgoOD+eqrr0oCjsr68ccfmT59Os2aNePyyy/nyJEjfPvtt2zdupVXX32Vyy67rFztTJ8+naVLl+Ln50efPn3w9/dny5YtvPDCC2zYsIE333yTgIAAAEaMGMG2bds4evQol112GdHR0SXt/LZX2vn079+fRYsW8dZbbzF8+PAqXYPf+vnnnxkzZgx5eXm0adOG1q1bc/jwYSZOnMhtt91W7nacTid33XUX27dvJyIigl69euHn50dSUhJfffUVgYGB9OvXj6ioKEaMGMGaNWvIy8tjxIgRJW2UFfrMmTOHd999l+7du9O/f/+SEOVCMjIyuOWWW7DZbPTq1YusrCw2b97MQw89RGJiYqkhhxVV0efwe3v37mXs2LGkp6fTokULrrrqKk6cOMHatWvZsGEDzz33HEOHDj3rOLvdzrhx4zh48CC9evUiLy+PrVu38vzzz5Obm8sDDzxQrvrj4uI4fPgwy5cv54orrij3kNu//e1vFBQU0Lp1axISEsjOzubnn3/mxRdfZNOmTbzxxhslYfCF/Pbnu1OnTkRHR7N3717mz5/P+vXrefvtt4mKiipXWy6Xi7y8PAB8fX1Lbdu6dSvTp0+nefPmXHrppaSkpGAymc7b3sGDBxk3bhxJSUlER0eX/E44fPgw8+bNo3v37gwaNKhanouIiEhdopBNRETEzebPn8/3339P+/bteeONN0pCiCNHjnDHHXeU2Svkp59+4vXXXyckJISFCxfSvn17oKin1D333MOGDRsqXc+yZcuYPHky999/f8mb7SVLlvDYY48xbdo01q1bh7+//3nbWLNmDUuXLiUmJoZFixbRvHlzALKzs5k0aRLbtm3jv//9Lw899BAAzzzzDNOmTePo0aNMnDixUgsfXHrppXTo0IFdu3YxadIk3nnnnXIPizsXwzCYNm0aeXl5TJ06lfvuu69k2+LFi3n88cfL3dbWrVvZvn07nTp1YvHixfj5+ZVsy8nJ4fDhw0DREM9nnnmGLVu2kJeXxzPPPHPedleuXMmCBQvo1atXhZ7bhg0buPTSS5k5c2ZJkLljxw7Gjh3LK6+8woABA+jQoUOF2ixW0efwW4Zh8OCDD5Kens6ECRN48MEHS74P16xZw/33388jjzxCjx49zhpq+uOPP9KrVy8+//xzgoODgaKQ9JZbbmHBggVMnDiRoKCgC9YwcuRIvvvuOzZs2MBVV13F4MGD6dq1Kx07dqRp06bnPO6xxx7jsssuK/XzkZOTw4MPPsiGDRv48MMPuf766y94/k8++YS5c+fSpk0bZs6cSbNmzUquzcsvv8ysWbN46qmnePHFFy/YFsDGjRux2Wz4+PjQsmXLUtvef/99HnzwQe6+++5yteVwOJg6dSpJSUmMHTuWBx98sFRwt3///lLf2+5+LiIiInWJhouKiIi42dtvvw3AQw89VKqXT7NmzbjnnnvOeYxhGIwZM6YkYIOi+Zf+8Y9/XLAnyvk0atSIe++9t1Qbo0aNokuXLqSmppbMV3U+ixYtAuCPf/xjScAGEBISwvTp0zGZTLzzzjtnDRutihdffJFffvmFXr16cfLkSe666y7S0tKq1ObmzZs5cOAATZo0YerUqaW23X777XTp0qXcbRXX0r1791IhBEBwcDAdO3asVI033XRThQM2ALPZzN///vdSPQU7d+7M7bffjsvlYsmSJZWqp6o2b97Mvn37aNiwYamgF2DIkCEMGjSIvLw83nvvvbOONZvNPPbYYyUBG0CnTp24/PLLyc/PZ+fOneWq4ZprruHhhx8mMDCQEydOsGDBAh544AEGDx7MgAEDmDNnTpnfu4MGDTorgA4ODubhhx8G4PPPPy/X+V999VUAnn/++ZJQCsBkMnHvvffSrl071qxZc8Hv76ysLNauXVty/uuvv76k92ixNm3aMGHChHLVBfDZZ59x6NAhWrduzUMPPXRWz7jWrVuXCiLd9VxERETqIoVsIiIibnTixAlOnDhBgwYN6NOnz1nbhw0bVuZx33//PVAUBvxeq1ataNu2baVruuqqq7Baz+68Xnyubdu2nfd4u91eMn/btddee9b2tm3bkpCQQF5eXsncT1W1aNEiXn31Ve69914WLlzI8OHD+fXXX5kwYQI5OTml9h03bhwJCQklPcfOp/g6DxkypMxhfmVd/3Np164dZrOZ999/n2XLlrltLqrzzbl2oXp+36sJ/vc9V/zca1rxea+++uoyh2led911pfb7rYYNG5b5nIqD3tTU1HLXceedd7JhwwaeeOIJhg0bVtLG8ePHef755xkzZgwFBQVnHXf48GEWLFjAE088wcMPP8y0adN45ZVXSrZdyOnTp9mzZw/NmzenTZs2Z203mUx0794dp9PJrl27zto+c+bMkvnvLr74Yv74xz+SmppKv379eOSRR87av3///hUK5Tdt2gQUhbsXGvpa1eciIiJS12m4qIiIiBsVDwU91yp+ISEhhIaGkpWVVaHjGjVqdFaA9eyzz54V7PTo0YObb7651GPna/O35z6XjIwM7HY7ERER55xPrVGjRuzZs4fk5OTztlUeOTk5/Oc//yEmJoZJkyZhMpmYMWMG+fn5rF27lilTpvD666+X9B47ePAgkZGR5x32V6w817m8WrRowV/+8hdeeOEF/vGPf/Doo4/SunVr+vbty4gRIyodjMbHx1fquKre5+pSfN7GjRuXuf189Z1reHDxENGKLj4QHh7OyJEjGTlyJFAUsC1evJj58+fz008/8eabbzJlyhSgaPjjs88+y/z58885j2Jubu4Fz1m8WMThw4cvOK9gWUFt27ZtadeuHVA0/1pMTAx9+vQptSDGb1X0+6d4zr/y/PxU9bmIiIjUdQrZREREaqk1a9aUvOn9rd+HbDWhKsNZf++HH34gJyeHyy+/vKQHntVq5YUXXmDKlCl88803/OlPf2LmzJls376dpKQkxowZg9lc8x30x40bx9ChQ1m3bh0bN25k27ZtzJ8/nwULFvDwww8zduzYCrf5+6GnnuByuWrsXOf73qnue9qoUSP++te/4nQ6mT9/Pl9++WVJyLZ69WrefPNN4uPjefjhh+natSuRkZH4+Phgs9no1KlTuc5RfC1/u6DAuZQVlA4aNKhCi1ZU5/dPVZ+LiIhIXaeQTURExI2KV9E8ceJEmdtzcnLO6sVWfNzx48c5ceIEF1100Vnby2pv/fr15arpXLUUP/77yeZ/Lzw8HB8fH9LT08nLyyuzN1tx2BcbG1uums6neDio0+ks9bivry+zZs1iwoQJbNiwgWnTpnHy5EkCAwPLPQdV8XO90DWpiPj4eEaPHs3o0aNxOBx8/PHHPPLII/z73//m+uuvJywsrMJtVsa5ai++N7+9z8XDNs/VEyspKcltdRWft6xAGODYsWNn1VfT+vTpw/z580v1vlq7di0A//znP7nyyitL7Z+YmFjutot740VERFRowYiaUtzz7ejRoxfc19ufi4iIiKdpTjYRERE3atSoEfHx8Zw+fZotW7actf3jjz8u87jioV+ffPLJWdsOHjxYpbnOPvvss7MCKyjqqQNFE/efj4+PD127dgXKrn/fvn3s2bOHwMDAkmFtxcfB2WHZhbRq1QqA7777juzs7FLb/P39efXVV+nUqRMffvgh33//PX/961/LHe716NEDKLomZfXWKr4mlWW1Wrnuuuvo1KkTdrudI0eOlGwrvh4Oh6NK5ziX3bt3lzlHWPFzKn7uUBSSWK1Wjh8/flY9dru9zO9dqNxzKP7e/vTTT8v8Xli1alWp/arDuYZ7Fiu+T78N+orD8LKGrJb1c3oucXFxtGzZkgMHDnDo0KFyH1dT+vbtC8B77713wR6M3v5cREREPE0hm4iIiJvddtttADzzzDNkZGSUPJ6YmMisWbPKPObWW28FYMGCBezZs6fk8by8PJ588skLhgTnc/z4cWbOnFnqsaVLl/Ljjz8SFRXFkCFDLtjGHXfcARRNwv7bXjw5OTk88cQTGIbBrbfeWmqoWnFgUdE3423atKFXr15kZmZyzz33nNUDKi8vr9S8Uz/++GO5r0/v3r1p2bIlR48eLZm8vtg777zDjz/+WO46v/vuO7799tuzgonExEQOHjyIyWQqFf5V9nqUl8vl4oknniA/P7/ksZ07d/LWW29hMplKvi+hqFdg165dycjIYPHixSWPOxwOnn322ZLeZb9XmefQu3dv2rRpw/Hjx/nvf/9b6l6tXbuWtWvXEhgYyI033ljuNitqypQpLFy4sNTPY7Ht27cze/ZsoGhxhmLFCyMsXbq0VM3ff/898+bNq9D577nnHlwuF/fdd1+ZgXl6ejrLli2rUJvuctVVV9G8eXP27dvHv//9b+x2e6nt+/fvL/Uz783PRURExNM0XFRERMTN7rrrLr744gt++OEHrrrqKvr06YPNZmPTpk307dsXi8Vy1tC+7t27M27cON544w1uuukmevfuTUhICFu3bsXX15f+/fuzYcOGStUzcuRI5s6dy9q1a0lISODIkSP8/PPP+Pj4MGPGDAICAi7YxtVXX80tt9zC0qVLGTZsGH369MHf358tW7aQlpZG165due+++0od079/f2bNmsWzzz7Lxo0biYiIAODBBx8s+f9zef7557nrrrvYsmULQ4cOpWPHjsTHx5OcnMxPP/2E0+lk/PjxbNy4kQ8++ICwsDD+9re/XfB5mM1mnnnmGe68805efvll1qxZQ5s2bThy5Ag7d+5k1KhRLFmy5ILtAOzZs4cZM2YQGRlJhw4dCA8PJz09nS1btmCz2Rg9enSpkG3AgAFs2bKFO++8k969exMQEEBERAQPPvhguc53If3792fPnj0MHjyYnj17kp2dzebNm7Hb7UyZMuWsOcSmTp3K+PHjefrpp/nkk0+Iiopi165d5OfnM2LECFasWHHWOSrzHEwmE8899xxjxozh1VdfZe3atbRr144TJ07www8/YLVaeeqpp6p1uOjJkyd56qmnePbZZ2nbti2NGzfGMAyOHj1aEhT179+fW265peSY0aNHs2LFCpYsWcKWLVtISEggOTmZbdu2cdddd/HGG2+U+/zXXnstBw4c4NVXX+WGG26gXbt2NGnSBMMwSExMZO/evQQGBpYsyFCTrFYrL7/8csnvnw8//JBu3bphGAZHjhxh3759zJo1iyZNmnj9cxEREfE0hWwiIiJu5uvryxtvvMHs2bP58MMPWb9+PTExMdx5551MnTq1VG+Z33rooYdo2bIlixYtYsuWLYSEhHDppZfy4IMP8uKLL1a6nm7dunHDDTfw0ksvsWHDBgzDoG/fvtx3330XHCr6W48//jjdu3fnnXfeYcuWLTidTpo2bcrYsWO588478ff3L7V/x44d+fe//82bb77Jxo0bKSgoAIp6FV0oZIuJieG9995j8eLFrF69mt27d/Pzzz8TGxvLiBEjuOOOO0hISODEiRPcfPPNLFy4kPDwcKZOnXrB59GlSxfeeecdXnzxRb7//nuOHTtGQkICr776KgEBAeUO2fr3709GRgabN29mz549ZGRkEBkZSY8ePRg1ahSDBw8utf/o0aPJzMzk448/5rPPPsNut9OoUSO3hWzh4eEsXbqU5557jm+++YacnBwuuugixo4dyw033HDW/pdccgmzZ89m5syZ7Nq1i8DAQPr27cuDDz5YZsBWleeQkJDAihUrmD17Nl9//TVr1qwhODiYQYMGMWnSJDp37uyWa3Au//3vf/nqq6/YuHEjhw4d4quvvsJutxMeHs6VV17JtddeyzXXXFNqEYYWLVqwfPly/v3vf7Njxw7Wr19PixYtePzxxxk5cmSFQjaABx54gMsuu4y33nqLH374gX379hEUFERsbCy33XbbOX8v1IQ2bdrwwQcf8Prrr7N+/Xq+/PJLfH19iY+P5+6776ZLly6l9vfm5yIiIuJJJqMq409ERESkwgYMGMDx48fZu3dvuY+ZNm0aK1asYOHChfTu3btcx7z88svMnDmTGTNmlBmyiIiIiIiI+2hONhERERERERERkSpSyCYiIiIiIiIiIlJFCtlERERERERERESqSHOyiYiIiIiIiIiIVJF6somIiIiIiIiIiFSRQjYREREREREREZEqUsgmIiIiIiIiIiJSRQrZREREREREREREqkghm4iIiIiIiIiISBUpZBMREREREREREakihWwiIiIiIiIiIiJVpJBNRERERERERESkihSyiYiIiIiIiIiIVJFCNhERERERERERkSpSyCYiIiIiIiIiIlJFCtlERERERERERESqSCGbiIiIiIiIiIhIFVk9XYCIiIiISE07cuQI8+bNY/v27ezfv5+WLVvy0Ucf1dj5XS4XCxcu5J133uHYsWOEhYXRp08fnn/++RqrQURERNxLIZuIiIiI1Dv79+/nyy+/pEuXLrhcLgzDqNHzT58+nQ0bNnDPPffQunVrUlNT2bZtW43WICIiIu5lMmr6LwoREREREQ9zuVyYzUUzp0ybNo2dO3fWWE+2TZs2MWHCBN5//30SEhJq5JwiIiJS/TQnm4iIiIjUO8UB2/kYhsG8efMYMmQIHTt2ZODAgcyfP7/K5162bBm9evVSwCYiIlLHKGQTERERESnDU089xX//+1+uv/565syZw4gRI3juued4++23q9Tu9u3badmyJU899RQ9e/akc+fOjB8/nkOHDrmpchEREfEEzckmIiIiIvI7R48e5a233uKxxx7jlltuAeCSSy6hoKCAWbNmccstt5SrN1xZUlNTef/992nVqhXPPfccdrudF198kfHjx/PJJ5/g5+fnzqciIiIiNUQhm4iIiIjI73z77bcAXHXVVTgcjpLHL7nkEubOncvJkydp1KgR+fn5nDhx4oLtxcfHExgYCBQNQ3U6ncyePZuoqCgALrroIq655ho+/PBDbrrppmp4RiIiIlLdFLKJiIiIiPxOeno6hmHQp0+fMrcXh2w//vgjd9111wXbmzt3LpdffjkAoaGhxMXFlQRsAC1btiQuLo4DBw645wmIiIhIjVPIJiIiIiLyO2FhYZhMJpYsWYKPj89Z21u0aAEU9Wzbu3dvhdpu1aoVOTk5ZW4rLCyseLEiIiLiFRSyiYiIiIj8Tt++fQHIyMhgwIABbm27f//+vPjii6SmphIdHQ3AwYMHSUpKokOHDm49l4iIiNQck2EYhqeLEBERERGpSfn5+Xz55ZcALF68mMTERKZNmwZAr169iIyM5IknnuCDDz5g/PjxdOnSBbvdzuHDh9m8eTOvvPJKpc+dk5PD8OHDCQ8P55577sFut/PSSy9hGAYrV64kICDALc9RREREapZCNhERERGpd44dO8bAgQPL3LZw4UJ69+6NYRgsXryYpUuXcujQIYKCgmjRogVXX301d955Z5XOn5iYyFNPPcXmzZsxmUxcdtllPPLII8TFxVWpXREREfEchWwiIiIiIiIiIiJVZPZ0ASIiIiIiIiIiIrWdQjYREREREREREZEq0uqiZTAMA5er/o6iNZtN9fr5e5quv2fp+nuWrr9n6fpXnGEYuHJzceXn4xvVALNVf1p5O2/7O08/d3WL7mfdoXtZt+h+1i2euJ9mswmTyXTB/fSXYBlcLoO0tFxPl+ERVquZiIggsrLycDhcni6n3tH19yxdf8/S9fcsXf+KsyUlcXLObAqPHgHg4oVv4hsW6uGq5EK86e88/dzVLbqfdYfuZd2i+1m3eOp+RkYGYbEoZBMRERFxK8MwyPr2G1KWvIVRWIglOITYu8ZjCQ72dGkiIiIi4kEK2URERETKyZmfT8qiBWRv+Q6AgLbtiJ8wEWt4hIcrExERERFPU8gmIiIiUg75v/5K0tzZ2FNTwWymwXUjiBx6DSaz1pESEREREYVsIiIiIudluFykr/mUUyvfA6cTa4MGxE+cQsBFrTxdmoiIiIh4EYVsIiIiIufgyMwgad5c8n7ZBUBwz4uJHXMnlsAgD1cmIiIiIt5GIZuIiIhIGXJ3/kzSvLk4s7Mw+foSc+vthPa7vFzLt4uIiIhI/aOQTUREROQ3DIeDUyuWk77mUwB8GzchfuIU/Bo29HBlIiIiIuLNFLKJiIiInGFLTubknNkUHjkMQPiAgUTdfAtmH1/PFiYiIiIiXk8hm4iIiAiQtelbkt9aiFFYgDkoiLg7xxPcrbunyxIRERGRWkIhm4hIPeFyGexLzCAjt5DwID/aNAnHbNbcUiKugnxSFr9F1qaNAAS0SSBuwiR8IiM9XJmIiIiI1CYK2URE6oFte1NYsm4/6dmFJY9FhPgxalBreiTEeLAyEc8qOHyYk3NmY09JBpOJBsOvJ/KaazGZzZ4uTURERERqGYVsIiJ13La9KcxasfOsx9OzC5m1YidTR3RU0Cb1juFykbHuM1LfexecTqyRkcTfPZmA1m08XZqIiIiI1FIK2URE6jCXy2DJuv3n3eftdfvp1jpaQ0el3nBkZZH0xlzydv4MQHC3HsSOvQtLcLCHKxMRERGR2kwhm4hIHbYvMaPUENGypGUXsi8xg7bNImqoKhHPyf1lF0nz5uDMzMTk40P0LbcRdkV/TCaFzCIiIiJSNQrZRETqgHMtapCRe/6ArVh59xOprQyHg1Mr3yd9zSdgGPg2bET8pCn4NWrs6dJEREREpI5QyCYiUsudb1GD8CC/crVR3v1EaiNbagpJc16l4NCvAIRd0Z/okbdi9tP3vYiIiIi4j0I2EZFa7EKLGky5vgMRIX7nHTIaGVLU802kLsra8h0pixbgys/HHBhI7Ni7COlxsafLEpFyutBQbsMwaqgSERGRC1PIJiJSS5VnUYOlnx/g1oGtmb3y7CCu2G2DWmvRA6lzXIWFpCx5i6yNXwPg36o18XdPxqdBAw9XJiLl5QQKCuzn3cffz4qlZsoRERG5IIVsIiK1VHkXNQgJ8GHqiI5nDSmNDPHjtkGt6ZEQU92litSogqNHODlnNvakJDCZiBw2nAbDhmOy6K24SG1hMpkoKLDzy+E07A5Xmfv4WM20bx5JsL+PerSJiIhXUMgmIlJLVWRRgz7t4+jWOrrMxRFE6grDMMj4fB2nli/FcDiwRkQQN2ESgQltPV2aiFSS3eHCZnd6ugwREZFyUcgmIlJLVXRRA7PZRNtmEdVZkojHOLOzSXrzdXJ3bAcgqGs34u4cjyU42MOViYiIiEh9oZBNRKSWatMkXIsaiAB5e3Zzcu5rODMzMFmtRI+8lbD+Ay84YbqIiIiIiDuZPV2AiIhUjtlsYtSg1ufdR4saSF1mOJ2cWvEex57/F87MDHzj4mn6t+mEDxikgK2O+Pzzz7n55pvp1q0bl112GX/6059ITEz0dFkiIiIiZVLIJiJSi/VIiGHqiI5EhJQeOhoZ4sfUER21qIHUWfZTqST+awZpH38IhkFov8tp+o9/4tekqadLEzfZvHkzf/zjH2nVqhWzZs3ikUceYc+ePYwbN46CggJPlyciIiJyFg0XFRGp5XokxGhRA6lXsr/fQvKCN3Hl52MOCCB2zF2EXNzL02WJm3388cc0bNiQp59+uqRnYmRkJGPHjmXnzp307NnTwxWKiIiIlKaQTUSkDtCiBlIfuAoLSV26hMyvvgTAv+VFxE+cjE9UtIcrk+rgcDgICgoqNfQ3JCQEKFpJVkRERMTbaLioiIiIeL3CxESOPvlYUcBmMhH5h2E0+evDCtjqsBtuuIGDBw+yePFisrOzSUxM5IUXXqB9+/Z0797d0+WJiIiInEU92URERMRrGYZB5obPSV32DobDgSUsnPgJEwls197TpUk169mzJzNnzuT//u//ePzxxwFo164dr7/+OhaLpUptW63e8TmzxWIu9V/5H5MJTGYTljP/ymIxmzCZTVitJgzD81Mk6H7WHbqXdYvuZ93i7fdTIZuIiIh4JWdODknz55H7048ABHXuQuxd47GGhHq4MqkJP/zwA3/9618ZOXIkV155JRkZGbzyyitMnDiRJUuW4O/vX6l2zWYTERFBbq62akJDAzxdgleyufIICPDF6uMqc7uP1Uygvy/h4YE1XNn56X7WHbqXdYvuZ93irfdTIZuIiIh4nbx9e0ma+xqO9DRMVitRN40kfODgUvNzSd325JNP0qdPH6ZNm1byWNeuXbnyyiv54IMPuOWWWyrVrstlkJWV564yq8RiMRMaGkBWVj5OZ9lBUn1lMkF+gZ38fBs2u7PMfQL8rBTY7Bw9mcG5pukL9LNiraGFgHQ/6w7dy7pF97Nu8dT9DA0NKFfvOYVsIiIi4jUMp5PTH60i7aNVYBj4xMYRP2kK/k2bebo0qWEHDx5k4MCBpR6Li4sjIiKCo0ePVqlth8O73mQ5nS6vq8nTTCYThsvAeeZf2TtBfqGDg4mZ2BxnB3E+VjPtm0cS7O9To4tl6H7WHbqXdYvuZ93irfdTIZuIiIh4Bfvp0yS9/hr5+/cBEHrJZcSMugNzJYcFSu3WsGFDfvnll1KPHT9+nPT0dBo1auShqsQb2R2uc/Z2ExERqUkK2URERMTjsn/YRvL8N3Dl5WL29ydm9FhCe/f1dFniQbfeeitPP/00Tz75JAMGDCAjI4PZs2fToEEDhg4d6unyRERERM6ikE1EREQ8xmWzkbrsHTK/WA+AX/MWxE+cgm9MjIcrE08bM2YMvr6+vP3227z33nsEBQXRtWtX/vOf/xAREeHp8kRERETOopBNREREPKLw+HFOzpmN7fgxACKu/gNR19+Ayao/T6RoTq7bbruN2267zdOliIiIiJSL/ooVERGRGmUYBplffUHqO0sw7HYsoaHEjZ9IUIeOni5NRERERKTSFLKJiIhIjXHm5pK88E1ytn0PQGCHjsSNuxtrWJiHKxMRERERqRqFbCIiIlIj8vfv4+TcV3GkpYHFQtQNNxExeAgms9nTpYmIiIiIVJlCNhEREalWhstF2scfcnrVSjAMfGJiiZ84Gf/mLTxdmoiIiIiI2yhkExERkWpjT0sj6fXXyN+3F4CQPn2JvWMMZv8AD1cmIiIiIuJeCtlERESkWuT89CNJb76OKzcXk58fsXeMIbTvpZ4uS0RERESkWihkExEREbdy2W2cencpGes/B8CvaTPiJ03BNzbOw5WJiIiIiFQfhWwiIiLiNoUnTnByzmxsxxIBiBg8hKgbb8Zk1Z8cIiIiIlK36S9eERERqTLDMMj65itS3l6MYbNhCQkhbtzdBHXq7OnSRERERERqhEI2ERERqRJnXh4pi+aTvXULAIHtOhA34W6sYeGeLUxEREREpAYpZBMREZFKyz94gJNzX8Vx6hRYLERdfwMRQ4ZiMps9XZqIiIiISI1SyCYiIiIVZrhcpH+6mlMr3weXC5+oaOImTiag5UWeLk1ERERExCMUsomIiEiFODLSSZo3l7zdvwAQ0qsPMXeMwRIY6OHKREREREQ8RyGbiIiIlFvOju0kv/E6zpxsTL6+xIwaTeill2EymTxdmoiIiIiIRylkExERkQty2e2ceu9dMtZ9BoBfk6bET5qCb1y8hysTEREREfEOCtlERETkvGxJSZycM5vCo0cACB80mKgbR2L28fFwZSIiIiIi3kMhm4iIiJTJMAyyvv2GlCVvYRQWYg4OJu6uCQR36erp0kREREREvE6dCNlWrFjBggULOHjwIIGBgXTq1ImZM2fi7+/v6dJERERqJWd+PilvLSB783cABLRtR9z4ifhERHi4MhERERER71TrQ7bZs2czd+5cJk+eTNeuXUlPT2fTpk04nU5PlyYiIlIr5f/6K0lzZ2NPTQWzmQbXjSBy6DWYzGZPlyYiIiIi4rVqdcj266+/MnPmTF555RWuuOKKkseHDBniwapERERqJ8Pl4tTqj0l5bzk4nVgbNCD+7skEtGrt6dJERERERLxerQ7Z3n//fRo3blwqYBMREZGKc2Rk8Mt/nifjp+0ABPe8mNgxd2IJDPJwZSIiIiIitUOtDtm2b99OmzZteOWVV1i0aBHZ2dl07NiRhx9+mC5dulSpbau1fg6JsVjMpf4rNUvX37N0/T1L199zcn7ewYm5c3BkZWHy9SVu1O2EX3ElJpPJ06WJiIiIiNQatTpkS01NZefOnezbt49HH32UgIAAXn31VcaNG8dnn31GgwYNKtWu2WwiIqJ+f3IfGhrg6RLqNV1/z9L19yxd/5rjsts58tYSTqxcBUBgs6YkPPhnAps28XBlIiIiIiK1T60O2QzDIC8vj5deeom2bdsC0KVLFwYMGMBbb73Fn/70p0q163IZZGXlubPUWsNiMRMaGkBWVj5Op8vT5dQ7uv6epevvWbr+NcuWnMyxV1+h4NAhACIHDSZh0jhyCpykp+d6uLraKTQ0QD0xRUREROqxWh2yhYaGEh4eXhKwAYSHh9O+fXsOHDhQpbYdjvr9Bs/pdNX7a+BJuv6epevvWbr+1S/ru29JXrQQo7AAc2AQcXeNI/ziizH7+uLMzdX1FxERERGphFodsrVq1YqjR4+Wua2wsLCGqxEREfFuroJ8Uha/RdamjQAEtEkgbsJEfCIrN72CiIiIiIj8T60e09C/f38yMjLYvXt3yWPp6ens2rWLDh06eLAyERER71Jw+DBHnvhnUcBmMtHguhE0fvAhBWwiIiIiIm5Sq3uyDRo0iE6dOnHffffxwAMP4Ofnx5w5c/D19WXUqFGeLk9ERMTjDJeLjHWfkfreu+B0Yo2MJG7CJALbJHi6NBERERGROqVWh2xms5k5c+YwY8YMpk+fjt1up2fPnixevJjo6GhPlyciIuJRjqwskt54nbydOwAI7taD2LF3YQkO9nBlIiIiIiJ1T60O2QAiIyP597//7ekyREREvEruL7tImjcHZ2YmJh8fom+5jbAr+mMymTxdmoiIW9kcTjJyCgkP9vN0KSIiUs/V+pBNRERE/sdwODi18n3S13wChoFvw4bET7oHv0aNPV2aiIhbHTyeydqtxzh4LBOXYdDpogZ0ax3l6bJERKQeU8gmIlKLuFwG+xIzyMgtJDzIjzZNwjGb1TNJithTUzk5dzYFv/4KQNgVVxI98jbMfurdISJ1S2pGPms2J5Z67OeDp/HzMdO+eaSHqhIRkfpOIZuISC2xbW8KS9btJz27sOSxiBA/Rg1qTY+EGA9WJt4ga8t3pCxagCs/H3NgILFj7yKkx8WeLkukSkaPHs2WLVvK3PbCCy9wzTXX1HBF4g0Mw+CHvakAdGgZSftmkew/lsFP+0/x/Z5U/H2ttGwY6uEqRUSkPlLIJiJSC2zbm8KsFTvPejw9u5BZK3YydURHBW31lKuwkJQlb5G18WsA/Fu1Jv7uSfg00JApqf0effRRcnJySj22YMECPvvsM/r27euhqsTTTpzKIzk9H4vZxIgrWpJ8Kp9OLSMptDnZfSSdLbuTaRITjK+PxdOliohIPaOQTUTEy7lcBkvW7T/vPm+v20+31tEaOlrPFBw9wsk5s7EnJYHJROQ119Lg2uswWfTGUuqGVq1anfXY//3f/3HppZcSGakhgfWRYRj8sK+oF1vHlpFEhPiTfCofk8lEj7bRHEvNITvPzv5jGXRtHe3hakVEpL4xe7oAERE5v32JGaWGiJYlLbuQfYkZNVOQeJxhGKSvW0vi009gT0rCGhFB4//7K1HX36CATeq0H374gWPHjnHttdd6uhTxkKPJOaRnF+JjNdM9oXSIZjaZ6NCiKHz95XA6LpfhiRJFRKQeU082EREvl5F7/oCtovtJ7ebMzibpzdfJ3bEdgKCu3YgbOw5LSIiHKxOpfh999BGBgYEMHDiwSu1Yrd7xObPFYi71X/kfkwlMZhOWM/+KHUnKBqBt03CC/H0wmUyYLWBxFu3TunEYP+0/RV6Bg0Mns+jeNgar1YRhVH9Pb93PukP3sm7R/axbvP1+KmQTEfFSxSuJnjiVW679w4O0gmRdl7dnNydffw1nRgYmq5WokbcS3n8gJpOGCUvd53A4+OSTTxgwYACBgYGVbsdsNhEREeTGyqouNDTA0yV4JZsrj4AAX6w+LqDodfHE6aLXxDbNIou2WS0E+PtitbpKjuvSOprNu5L4+eBpbr+6HeHhNXu/dT/rDt3LukX3s27x1vupkE1ExAuVtZLo+USG+NGmSXj1FiUeYzidnP5wJWkffwSGgW9cPPGTpuDXpKmnSxOpMRs3biQtLY1hw4ZVqR2XyyArK89NVVWNxWImNDSArKx8nE7XhQ+oR0wmyC+wk59vw2Z3ApCclofN7sLPx0ywv4X8fBsOh5P8Ahs2m7Pk2IsahrBtTwqnMgvYsT+Fiy0xGDUwclT3s+7QvaxbdD/rFk/dz9DQgHL1nlPIJiLiZc61kuj53DaotRY9qKPsp1I5Ofc1Cg4eACC03+XE3Ho7Zj/1XJT65aOPPiI8PJzLLrusym05HN71JsvpdHldTZ5mMpkwXAbOM/8AElOKVpqNbxCEYYDLMDAMA5eTkn0ArBYzzeNDOHAsk217UujWKhqjJlK2M3Q/6w7dy7pF97Nu8db7qZBNRMSLlGcl0d+KDPHjtkGt6ZEQU41Viadkf7+F5AVv4srPxxwQQOzoOwnp1dvTZYnUuIKCAtatW8fw4cPx8fHxdDniIcfPTJ/QKPrCwz+bxxWFbD/tP4XD6So1r5uIiEh1UcgmIuJFyrOSKMCwvs1o3zySNk3C1YOtDnIVFpK6dAmZX30JgH/Li4i/ezI+0dEXOFKkblq/fj15eXlaVbQeyy90kJZV9PrYMOrCIVtcZCD+vhZyCxzsPpJOxzOrjoqIiFQnhWwiIl6kvCuENowOom2ziGquRjyh8FgiJ1+bje3kCTCZiBx6DQ2GX4/Jqpdsqb8+/PBDGjZsSI8ePTxdinhI8SJAkaF+BPhd+Peh2WyiRXwou4+ks+WXZIVsIiJSI7xzzVMRkXqqvCuEaiXRuscwDDI2fM7RJx/DdvIElrBwGv/5L0TdcJMCNqnXMjMz+frrr/nDH/6glXTrseOpZ4aKlqMXW7GWjUIB2LYvFbsXztsjIiJ1j/5qFxHxIm2ahBMR4nfeIaNaSbTucebkkLTgDXJ//AGAoE6diR03AWtIqIcrE/G8sLAwdu6s2GIwUrcYhkFSWtGKsOUZKlosLjKQsCBfMnNt7Dx0mm6tNeReRESql3qyiYh4EbPZxKhBrc+7j1YSrVvy9u3lyGPTiwI2i4XoW26j4X0PKGATETkjr8BBgc2JyQRRYf7lPs5kMtGtTVGw9v2elOoqT0REpIRCNhERL9MjIYapIzoSEVJ6SGhkiB9TR3TUSqJ1hOF0cuqDFRz79zM40tPwiY2l6SP/IGLwEA2JExH5jdNZBQCEB/thsVTs7UuXVg0A+PnXNFwuw+21iYiI/JaGi4qIeKEeCTF0ax3NvsQMMnILCQ/y00qidYg97TRJc18jf/8+AEIvuZSYUaMx+5e/h4aISH1RvKpoZGjF5yNt0TCMQH8rOfl2fj2RRavGYWXud74PNwxD4ZyIiJSPQjYRES9lNpu0gmgdlP3DNpLnv4ErLxezvz8xd4whtM8lni5LRMRrpZ3pyRYZWvEPIixmEx1bRLJldwrbD54qM2RzAgUF9nO24e9nxVLhM4uISH2kkE1ERKQGuGw2Upe9Q+YX6wHwa96C+IlT8I3R8F8RkfM5faYnW4NK9GQD6NIqii27U9hx8DQ3XnFRqW0mk4mCAju/HE4rcwVSH6uZ9s0jCfb3UY82ERG5IIVsIiJexOUyNES0Dio8fpyTc2ZjO34MgIir/0DU9TdgsuplWETkfPIKHOQXOgCICKnckPpOLRtgAhJTckjLKiizR5zd4cJmd1alVBEREYVsIiLeYtveFJas2096dmHJYxEhfowa1FqLHdRShmGQ+dWXpC5dgmGzYQkNJW78RII6dPR0aSIitcLpzHwAwoJ88bFWbs22kEBfWjYK5eDxLHb8eporuzZyZ4kiIiIltLqoiIgX2LY3hVkrdpYK2ADSswuZtWIn2/ameKgyqSxnbi4nX51FyqL5GDYbgR060uzRJxSwiYhUwKnM4vnYKjdUtFjni6IA2HHgdJVrEhEROReFbCIiHuZyGSxZt/+8+7y9bj8ul+aCqS3y9+/nyGPTydn2PVgsRN18C43+9GesYWWvaiciImU7nVn5RQ9+q8tFDQD45UgadoeGhYqISPXQcFEREQ/bl5hxVg+230vLLmRfYoZWG/VyhstF2uqPOL1qJbhc+ETHED9pCv7NW3i6NBGRWqm4J1uDKoZsTWKCCQv2JTPHxoHjWbTT66mIiFQDhWwiIh6WkXv+gK2i+4ln2NPTSXr9NfL37gEgpHdfYu4YgyUgwMOViYjUTrkFdnLy7UDVh4uaTCbaN4tk064kfjmcppBNRESqhYaLioh4WHhQ+d44lHc/qXk5P/3IkX/+nfy9ezD5+RE3/m7i756kgE1EpAqOpeQAEBzgg6+PpcrttW9eFKz9cji9ym2JiIiURT3ZREQ8rE2TcCJC/M47ZDQyxI82TcJrrigpF5fdxql3l5Gxfh0Afk2bET9pCr6xcR6uTESk9ks6nQcUrbTtDu2bRwJwOCmL3AI7Qf4+bmlXRESkmHqyiYh4mNlsYtSg1ufd57ZBrTGbTTVUkZSH7eQJEp9+oiRgixg8hCYP/10Bm4iImySn5wMQGuTrlvYiQvyIbxCIYcCeIxluaVNEROS3FLKJiHiBHgkxTB3R8axP6yND/Jg6oiM9EmI8VJn8nmEYZH79JUee+CeFiYlYQkJoeN8DRN9yG2Yf9YoQEXGX5LSinmxhbgrZANo3K+rN9suRNLe1KSIiUkzDRUVEvESPhBi6tY5mX2IGGbmFhAcVDRFVDzbv4czLI2XRfLK3bgEgsF0H4sbfjTU83LOFiYjUQSnpRSGbu3qyQdG8bJ//cEzzsomISLVQyCYi4mEul6FgrRbIP3iAk3NfxXHqFFgsRF1/AxFDhmIyq1O4iIi7FdgcZOTYAPeGbAlNIzCZinrJnc4sICpcC9SIiIj7KGQTEfGA4mDtx/2pfLcrmex8e8m2iBA/Rg1qrSGiXsJwuUj/dDWnVr4PLhc+UdHE3T2JgItaebo0EZE6K+nMUFF/Xwv+vlVfWbRYoL+VlvGhHDyRxS9H0rg8vJHb2hYREVHIJiJSw7btTWHJuv3nXE00PbuQWSt2ai42L+DIyCBp3hzydv8CQEiv3sTcMRZLYKCHKxMRqduKVxZ153xsxdo1j+TgiSx2H07n8i4K2URExH0UsomI1KBte1OYtWJnufZ9e91+urWO1tBRD8nZsZ3kN17HmZONydeXmFGjCb30Mkwm3Q8RkepW3JMt7HcLArlDh+YRfPTtYX45nIZhGG5vX0RE6i+FbCIiNcTlMliybn+590/LLmRfYgZtm0VUY1Xyey67nVPvLydj7RoA/Jo0IX7iFHzjG3q4MhGR+uPk6VwAwquhJ1vLhmH4+pjJyrNzLDWXiFD3B3kiIlI/KWQTEakh+xIzzjlE9Fwyciu2v1SNLSmJk3NmU3j0CADhAwcTddPNmH3c/yZPRETOraQnW7D7AzAfq5k2TcLZ+Wsauw+ncUnneLefQ0RE6ieFbCIiNaQygVl4kD5drwmGYZD17UZSlizCKCzEHBxM3J3jCe7azdOliYjUOy7DKAnZwoOr50OO9s0i2flrGr8oZBMRETdSyCYiUkMqGphFhvjRpkl49RQjJZz5+aS8tZDszZsACEhoS9yESfhEaJiuiIgnpGcVYrO7MJtNhAT64nC63H6O9s2LfsfvOZqBsxraFxGR+kkhm4hIDWnTJJyIEL9yDxm9bVBrLXpQzQoO/crJObOxp6aC2UyD4dcT+YdhmMxmT5cmIlJvFfdiiw73L3oddLr/HI1jggkO8CEn387hpGz3n0BEROolvYsQEakhZrOJWwe2vuB+kSF+TB3RkR4JMTVQVf1kuFykfbqao888hT01FWuDBjT568M0GDZcAZuIiIcVh2wxEYHVdg6zyVTSm23v0fRqO4+IiNQv6skmIlJDtu1N4Z3Py15dNCTAhz4dYunWOpo2TcLVg60aOTIzSHrjdfJ27QQguEdPYsfehSUwyMOViYgI/G9l0diIgGo9T/vmkWzZncKeIxk0ig6u1nOJiEj9oJBNRKQGbNubwqwVO8+5/Y4hbbi4bWwNVlQ/5e78maR5c3FmZ2Hy9SX61lGE9bsCk0mhpoiIt0iugZ5sAO2aFfVkO5Kcjd2hedlERKTqFLKJiFQzl8tgybqye7AVW/r5AXq0iVEPtmpiOBycWrGc9DWfAuDbqDHxk6bg17CRhysTEZHfS8nIB4rmZMstcFTbeaLC/GkQ6s/prAKS0/OICa/ennMiIlL3aeIZEZFqti8x44KLHaRlF7IvMaNmCqpnbMnJHH3mqZKALaz/AJr+bboCNhERL+R0uUjLKnrNbBBWvaGXyWQioWk4ACdP5VXruUREpH5QTzYRkWqWkVu+1UTLu5+UX9Z335K8aCFGYQHmwCDi7hpHcLceni5LRETOIT2rEKfLwGoxERbsC8nVe76EphF8uzOJk6dz6dKqQfWeTERE6jyFbCIi1Sw8yM+t+8mFuQrySVn8FlmbNgIQ0LoNcXdPwidSb6BEapsVK1awYMECDh48SGBgIJ06dWLmzJn4+/t7ujSpBqlnhopGhQVgroH5Mts2LZqX7VRGPnaHCx+rBvqIiEjlKWQTEalmbZqEExHid94ho5EhfrRpEl5zRdVhBYcPc3LubOzJyWAy0eDa64gcNhyTWW+cRGqb2bNnM3fuXCZPnkzXrl1JT09n06ZNOJ1OT5cm1SQ1swCA6BqaHy063J/wYF8ycmykZuTTMEorTYuISOUpZBMRqWZms4lRg1qfd3XR2wa11qIHVWQYBhlrPyP1vWXgdGKNjCRuwiQC2yR4ujQRqYRff/2VmTNn8sorr3DFFVeUPD5kyBAPViXVLfU3ix7UBJPJROvG4Wzdk0JyWp5CNhERqRJ9rC8iUgN6JMQwdURHIkJKDwmNDPFj6oiO9EiI8VBldYMjK4sT/32R1GVvg9NJcLceNJv+uAI2kVrs/fffp3HjxqUCNqn7/hey1dxKn62bhAGQnJ5fY+cUEZG6ST3ZRERqSI+EGLq1jmZfYgYZuYWEBxUNEVUPtqrJ/WUXSfPm4MzMxGS1En3LKMKu7I+pBubyEZHqs337dtq0acMrr7zCokWLyM7OpmPHjjz88MN06dLF0+VJNUnNcO9wUZOp6B+U/ZpgMkGrxuFA0bxsDqcLq0X9EEREpHIUsomI1CCz2UTbZhGeLqNOMBwOTn2wgvRPV4Nh4NuwIfETp+DXuImnSxMRN0hNTWXnzp3s27ePRx99lICAAF599VXGjRvHZ599RoMGlV/IxOolk9tbzoQ5FoU6JU5lFvUmi2sQiMlswnLmX1nMJhMmkwmzBSzOs/fxtZoxW8zk2hwYRtnnM5tNRIUHEORvJbfAwenMglJDRi1mEyazCavVhGGc/8Mb3c+6Q/eybtH9rFu8/X4qZBMRkVrHnprKybmzKfj1VwDCrriS6JG3YfbTCq0idYVhGOTl5fHSSy/Rtm1bALp06cKAAQN46623+NOf/lSpds1mExER3jXvVmhozQ2N9GZ5BXay8+wAtG7egJw8OwEBvlh9XGXuH+BvxWq1EODvi9V69j6B/lYcLkhMzsHuOEcbflbio4JoHBPC3qPppOXYaNU0smS7j9VMgL8v4eGB5X4eup91h+5l3aL7Wbd46/1UyCYiIrVK1pbvSFm0AFd+PubAQGLH3EVIz4s9XZaIuFloaCjh4eElARtAeHg47du358CBA5Vu1+UyyMrKc0eJVWaxmAkNDSArKx+ns+wQqD45mpwNQHCAD7YCG/kFdvLzbdjsZa8mazJcOBxO8gts2Gxn71O8PSunoMztAI4AH6LD/YmO8GfvUTiWnE3H5v/rce7rYyG/wEZGhnHO3nDFdD/rDt3LukX3s27x1P0MDQ0oV+85hWwiIlIruAoLSXn7LbK++RoA/1atib97Ej4NojxcmYhUh1atWnH06NEytxUWFlapbcc5ejV5itPp8rqaPCHpdFH4GR3uj8NhYLgMnGf+lcVlGBiGgctJmftcaPtv94k901MtNSMfu8NVMl+q01VUh8NRtF956H7WHbqXdYvuZ93irffTbYNY8/PzWb58OUuWLOH48ePualZERISCo0c48sSjRQGbyUTksOE0+cs0BWwidVj//v3JyMhg9+7dJY+lp6eza9cuOnTo4MHKpLp4YmXRYhEhfvhazTicBmnZVQtxRUSk/qpUT7ZHHnmEHTt28NFHHwFgs9kYOXIk+/fvByAkJIQFCxbQvn1791UqIlKLuVyGVhWtBMMwyPh8HaeWL8VwOLCEhxM/YRKBbdt5ujQRqWaDBg2iU6dO3HfffTzwwAP4+fkxZ84cfH19GTVqlKfLk2rgyZDNZDIRHRHA8dRcUtLziArzr/EaRESk9qtUyLZ582aGDx9e8vVHH33E/v37ee6552jbti333nsvM2fO5JVXXnFboeWRm5vL0KFDSU5OZvny5XTq1KlGzy8iUpZte1NYsm4/6b/5ZDwixI9Rg1rTIyHGg5V5N2d2Nknz55G7/ScAgrp0Je7O8VhCQjxbmIjUCLPZzJw5c5gxYwbTp0/HbrfTs2dPFi9eTHR0tKfLk2qQmlEAeCZkA4gpCdnyad/cIyWIiEgtV6mQ7dSpUzRq1Kjk63Xr1tGxY0eGDRsGwMiRI5k3b557KqyAV155Baez7ElNRUQ8YdveFGat2HnW4+nZhcxasZOpIzoqaCtD3p7dnHz9NZwZGZisVqJuvoXwAYMwmdT7T6Q+iYyM5N///reny5Bq9Nvf67/tyeaJX/exEUXhXkp6PoZh6DVHREQqrFJzsgUEBJCdXbT6j8PhYMuWLVx22WUl24OCgkq215SDBw+yZMkS7r333ho9r4jIubhcBkvW7T/vPm+v24/rHJMx10eG00nKe8s59vy/cGZk4BMXR9O/TSdi4GC92RERqWOcQE6BnZwCO1n5Nk5lFoVsgQFWcgsd1PR01g3C/DGbTRTYnGTn2Wv47CIiUhdUqidbhw4dWLZsGb1792b9+vXk5uYyYMCAku1Hjx6lQYMGbiuyPJ588kluvfVWWrRoUaPnFRE5l32JGaWGiJYlLbuQfYkZtG0WUUNVeS/bqVP8/MxrZO/ZC0DoZZcTc9vtmP38PFyZiIi4m8lkoqDAzi+H07A7XOTm23E4DUwmSEzOIT27kGbxoZiouQ9YLGYzUWH+pKTnk5yeT2iQb42dW0RE6oZKhWz3338/EyZM4MYbb8QwDIYMGULnzp1Ltq9du5bu3bu7rcgL+fTTT9m3bx8vv/wyu3btckubVqvbFl6tVSwWc6n/Ss3S9fcsd1//7PzyfQqenW+vt79zimVt3cKJN9/AlZeHOSCA+DvvIqx3H0+XVa/o94+IeILd4cJmd5KeXTQfW5C/Dw6nC4ezpvuxFYmJCCAlPZ+U9DxaNw7zSA0iIlJ7VSpk69SpE5988gk//PADoaGh9OrVq2RbVlYWo0aNKvVYdcrPz+eZZ57hgQceIDg42C1tms0mIiKC3NJWbRUa6pkJZ6WIrr9nuev6N4kv3x/nTeLD6u3vHGdhIYfmvUnymrUAhCS0oc3/3Y9/bKyHK6u/9PtHRDwhJ98BQJB/pd6euE3MmUUXUtPzPVqHiIjUTpV+FYuMjGTQoEFnPR4aGsrYsWOrVFRFzJ49mwYNGnDjjTe6rU2XyyArK89t7dUmFouZ0NAAsrLycXroE8T6TNffs9x9/RtG+BMR4nfeIaORoX40jPAnPT23yuerbQoSEzk++xUKTxwHk4noYcNodecd5OTZya+H18PT9Pun6kJDA9QTUKSScs/0/g4K8PFoHVFnQrasPDsFNie+PhaP1iMiIrVLpUM2p9PJp59+yubNmzl9+jT33XcfCQkJZGdns2nTJrp3705UVJQ7az3L8ePHeeONN5g1a1bJQgt5eXkl/83NzSUoqHK9QxyO+v0Gw+l01ftr4Em6/p7lruu/bW8KNvv5Vzy+bWBrXC6jXi1+YBgGmV+sJ3Xp2xgOB5awMOInTCK0U0fMVitOZ6G+/z1Iv39ExBNyC4pCtmAPh2z+vhZCA33IyrNzKlPzsomISMVUKmTLyspiwoQJ7Nixg8DAQPLz87njjjsACAwM5Mknn+T666/nz3/+s1uL/b1jx45ht9uZOHHiWdvGjBlDly5dWLZsWbXWICJSlm17U5i1Yuc5twcH+DD26gR6JMTUYFWe58zJIXnBm+T8uA2AoE6diR03AWtIqIcrExERT8r1kuGiANHhAWTl2UnNKKBlQ83LJiIi5VepV7HnnnuO/fv3M2/ePNq1a8cll1xSss1isTBkyBC+/PLLag/Z2rVrx8KFC0s9tnv3bmbMmMFjjz1Gp06dqvX8IiJlcbkMlqzbf959fCwmurWOrqGKvEPevr0kzX0NR3oaWCxE3zSS8EFXYTLV3MpxIiLinXIKvGO4KBSFbAdPZJGaoXnZRESkYioVsn3++eeMHj2aSy+9lPT09LO2N2/enBUrVlS5uAsJDQ2ld+/eZW7r0KEDHTp0qPYaRER+b19ixnnnYQNIz7GxLzGDts0iaqgqzzGcTk5/tIq0j1aBYeATG0v8xCn4N2vu6dJERMQLGIZRMiebp4eLAkRH+ANwKiMfl1F/pnMQEZGqq1TIlp2dTePGjc+53eFw4HSefx4iEZG6KiP3/AFbRferzexpp0ma+xr5+/cBEHrJpcSMGo3Z39/DlYmIiLcotLtwOIvCLG8YLhoW7IfVYsLhNMi4wIdmIiIiv1WpV7GmTZuya9euc27fuHEjF110UaWLqorevXuzd+9ej5xbRAQgJa18qxOHB/lVcyWelf3DNpLnv4ErLxezvz8xd4whtM8lFz5QRETqleJebP6+Fq9YoddsMhEVFkBSWh4p6RoyKiIi5VepV7GbbrqJ9957j9WrV2Oc6UJtMpmw2Wy8+OKLfP3119xyyy1uLVREpDZwuQy++OnEBfeLCPGjTZPw6i/IA1w2G8lvLeTkKy/jysvFr3kLmk5/XAGbiIiUKdeL5mMrFh1e1OM6Ob18H5yJiIhAJXuyjR07lgMHDvDnP/+Z0NCiFeEefPBBMjIycDgc3HLLLdx8881uLVREpDbYl5hBRo7tgvtd0aUhZnPdm/C/8PhxTs6Zje34MQAihgwlasSNmKyeH/4jIiLeqXhl0WAvGCpaLDo8AICUNPVkExGR8qvUK5nJZOLJJ5/k+uuvZ82aNRw5cgSXy0XTpk0ZOnQoF198sbvrFBGpFX7Yn1qu/WIiA6q5kpplGAaZX31J6tIlGDYblpBQ4iZMJKhDR0+XJiIiXi4n3/t6skWdCdkyc23kFtgJ9vee2kRExHtV6eOinj170rNnT3fVIiJSqy1bv5913x8r1751aT42Z24uyQvfJGfb9wAEduhI3Li7sYaFebgyERGpDbxxuKi/r4WQQB+y8+wcTcomNjzQ0yWJiEgt4D19skVEarGte5L5dEtiufaNrEPzseUf2M/JOa/iSDsNFgtRN9xExOAhmMyen7haRERqh+KFD4K9KGQDiArzJzvPzpHkbC5uG+vpckREpBYoV8g2YMAATKaKzR1kMplYt25dpYoSEalNXC6DRWv2lXv/2wa1rvXzsRkuF2mrP+L0qpXgcuETHUP8xMn4t2jp6dJERKSWyTkzJ1uQF83JBtAgzJ9DJ7M5mpTj6VJERKSWKNcrWa9evSocsomI1Bf7EjNK5pO5kME9G9MjIaaaK6pe9vR0kl5/jfy9ewAI6d2XmDvGYAmoW/PMiYhI9XM4XBTanYB3DReFop5sAEeSsjEMw8PViIhIbVCukO2ZZ56p7jpERGqtjNzCcu/brXV0NVZS/XJ++pGk+fNw5eRg8vMj9vYxhF5yqafLEhGRWqr4Qyofixlfq3dNNRAZ6o/JBFl5NtKzC4kIqTvzqYqISPXwrj7ZIiK1UHkXMQgJ9Km1c7G57DZOvbuMjPVF0wD4NW1G/MQp+MbFebgyERGpzf63sqjV60bOWC1mIkL8SMsq5NDJLCJCavcHZSIiUv3KFbJt3boVgIsvvrjU1xdSvL+ISF2WnW/DZIILjSS546qEWjkXm+3kCU7OmU1hYtHCDhGDh9Dghpsw+3jXsB4REal9/heyeedrSnR4QEnI1r2NQjYRETm/coVso0ePxmQysX37dnx9fUu+PhfDMDCZTOzevdtthYqIeKNte1OYvXLXBfe7ulcTLm5bu+ZiMwyDrI1fk7LkLQybDUtICLF3TSC4cxdPlyYiInVEdt6ZkM3fe0O2vUczOHQy29OliIhILVCukG3hwoUA+Pr6lvpaRKQ+c7kM5n+y54L7TbquA73bxdZARe7jzMsjZdF8srduASCwXXvixk/EGh7u2cJERKROyf3NcFFvFBVetPjB4aQsXIaB2cuGtIqIiHcp9+qi5/taRKQ++ujbQ+QWOC64X1igbw1U4z75vx4kac6r2E+lgtlM1PU3EHH1HzCZvWtCahERqf1yCry7J1tkiD8+FjN5BQ5S0vOJiwz0dEkiIuLFKvWOacyYMWzatOmc27/77jvGjBlT6aJERLydy2Ww9vtj5dq3IquPepLhcpG2+iMSn30a+6lUrFFRNHnoESL/MEwBm4iIVAtv78lmNptoFBMEwKGTWR6uRkREvF2l3jVt2bKFU6dOnXN7WlpauRdHEBGpjVZtLF8vNij/6qOe5MjI4PiLz3Hq/eXgdBJycS+aTX+cgItaebo0ERGpo1yG8b+QzUt7sgE0iw0BFLKJiMiFVfojo/MtfHDkyBGCgoIq27SIiFdbtn4/n25JLNe+Qf5W2jQJr96Cqihnx3aS33gdZ042Jl9fYkbdQeil/c77e15ERKSqcvLsuAwwAYF+3tmTDaBJTDAAR5NzPFyJiIh4u3K/mq1YsYIVK1aUfD179myWLVt21n7Z2dns3buXyy+/3D0Vioh4ka17kssdsAEM7tkEs9k7wyqX3c6p95eTsXYNAH5NmhA/cQq+8Q09XJmIiNQHadkFAAT4Wb32tRKgyZmebEeTs7X4gYiInFe5Q7b8/HzS09NLvs7NzcVcxhw9gYGB3HrrrUydOtU9FYqIeAmXy2DRmn3l3t/f18KwS5pXX0FVYEtK4uSc2RQePQJA+IBBRN08ErNP7VqkQUREaq+M7KI5S711PrZisZGB+FjNFNicpGbkExuhxQ9ERKRs5X5FGzVqFKNGjQJgwIAB/O1vf2PgwIHVVpiIiLfZl5hBzpm5Y8qjX+d4r/tk3jAMsjd9S/LihRiFhZiDg4m7czzBXbt5ujQREaln0s6EbIFePB8bgMVsonF0MIdOZnEkKVshm4iInFOlPjZav369u+sQEfF6P+xPrdD+3VpHV1MllePMzyflrYVkby5aHTogoS1xEybhExHh4cpERKQ+KunJ5u/dPdkAmsWFFIVsydn0ahfr6XJERMRLVekVLScnhxMnTpCVlYVhGGdtv/jii6vSvIiI19i8O5l13x8r9/4RIX5eteBBwaFfOTnnVeypKWA202D49UT+YRimMob9i4iI1IT0rOKQzbt7ssH/VhjV4gciInI+lQrZ0tLSePLJJ/nss89wOp1nbTcMA5PJxO7du6tcoIiIp1VkNdFiowa19oqhoobLRfraNZx6fzk4nVgjGxA/cTIBrVp7ujQRkQt6//33efjhh896/O677+bBBx/0QEXiTuk5tWNONoCmZ0K2I0nZJe91REREfq9Sr2jTp09nw4YNjB49mp49exIaGuruukREvEJFVxP1sZiZOLw9PRJiqrGq8nFkZpL0xlzydu0EILhHT2LH3IUlKMjDlYmIVMzrr79OSEhIydexsRquVxfUpp5sTWKCMJtM5OTbSc8uJDLU39MliYiIF6pUyLZx40bGjh3LX//6V3fXIyLiNSq6mijAn27qTPsWkdVUUfnl7tpJ0utzcGZnYfL1JfrWUYT1u0KfvItIrdShQwciIz3/u1Xcx+5wkZVnA7y3J5vL5cJuLxq142O10DAqkGOpuRxJzlbIJiIiZarUK5q/vz+NGjVydy0iIl6loquJBvlbadvMs4sIGA4Hp1a8R/qaTwDwbdSY+ElT8Guo39kiIuI90s8semAxm/DzsXi4mv9JOZnItk1rOXZkP8nHD2OzFeDj40tYWBihMa3I82vJgaPxXre4kYiIeIdKhWzDhw9n3bp13H777e6uR0TEa2TkFlZo/8E9m3h0HjZbSgon58ym8PAhAML6DyD65lsx+/p6rCYREXcYNmwY6enpNGzYkJEjRzJhwgQslsoHM1ardyz6YrGYS/23PsnMK56PzQdrGc/fbDJhMpkwW8DiLPu19UL7VKSNY0f38ekHi9n/yw9n7WO32zh1KpVTp1KBTczZs4rAgvsYNmx4qe/D+nw/6xrdy7pF97Nu8fb7WamQbciQIWzdupXx48dzyy23EBcXV+YfOh06dKhygSIinvLjvtRy7xvkb2XYJc2rr5gLyPruW1LeWoiroABzYBCxd44jpHsPj9UjIuIO0dHR3HvvvXTp0gWTycT69ev5z3/+Q3JyMtOnT69Um2aziYgI75qbMjQ0wNMl1Lj8g2kAhAX5Ehjod9b2AH8rVquFAH9frFZXmW1caJ/ytOFrhbcXzeOdxfMxDBcmk4lO3S+hU/dLaNz0IhpERdM8xo+C3DSWr/yE1Z98QmF+Bs8++xQffPAe//rXv2jduvRiQvXxftZVupd1i+5n3eKt97NSIduoUaNK/v/bb789a7tWFxWR2m7p5/vYuqf8IdudQ9t6pBebq6CAlMWLyNq0EYCA1m2Iu3sSPpENarwWERF369evH/369Sv5+rLLLsPPz48FCxYwefJkYmIqvsiMy2WQlZXnzjIrzWIxExoaQFZWPk5n2SFQXXUsKROAAD8reXln9xw3GS4cDif5BTZsNmeZbVxonwttz8nKYPHcpzl6qGj+1c49+jFo2CgaRMf/rw2zhdDwBjRpGMef7m3DrryOZB7ZREHil+zZs4dbb72VRx99gn79rqjX97Ou0b2sW3Q/6xZP3c/Q0IBy9Z6rVMg2Y8aMyhwmIlIrbN6dzJqtx8q1r6/VzN3XemY10YIjhzk5Zzb25GQwmWhw7XVEXnMtpioMoRIRqawJEyZw3XXXMXjwYPz9q29S+KFDh/LGG2+we/fuSoVsAA6Hd73JcjpdXldTdUvNKACKeoI7XcZZ212GgWEYuJyUub08+5xve0ZaCgtm/ZPTqScJDg5h+C1TaNulL1B6X6fLwHAZOBwGPhYzcVEhmMyXcfeU23nnzef48cdtTJv2IPfccx+33z666Jh6eD/rKt3LukX3s27x1vtZqZBtxIgR7q5DRMQrOF0GC1fvKff+Y4Ym1HjAZhgGGWs/I/W9ZeB0Yo2IJO7uSQS2SajROkREfisxMZG//OUvBAYGMnjwYK677jr69u2rVY2lTGlZZ0K2AJ8aP/fplBPMn/UomemniGgQw4x//5fMwiAK7Y4LHtssNpjktDzS8i08//zLvPzyi6xY8S6zZr2Ev78fEybcVQPPQEREvJV3rpctIuIhv/x6muwKrCgaGVx9vTXK4sjKIvnN18n9eQcAQd26Ezd2HJbg4BqtQ0Tk99asWcOOHTtYtWoVn376KatWrSIqKophw4YxfPhw2rVr55bzrF69GovFQvv27d3SnnjG6TMhW3ANh2y5OVksnP04memniIptxD3/9xTxDRuTeSi9XMc3iw1hy+4UjiTnYLVaeeCBvxAaGsqCBfN4/vl/ERUVwRVXDK7mZyEiIt6q0iFbYWEha9as4ZdffiE7OxuXq3Q3PZPJxNNPP13lAkVEatKKL/aXe9+QQB/aNAmvvmJ+J2/3L5x8/TWcmZmYrFaib7mNsCsHqJeIiHiNzp0707lzZx555BE2btzIqlWrWLp0KfPnz+eiiy7iuuuu49prryUuLq5c7Y0fP57evXuTkFDUU/fzzz9n2bJljBkzhujo6Op8KlLN0rL+t7poTXHY7bz9+jOkn04mokEs4+59kvDIqAq10TQuBICjSdklj40bN5Hc3FyWL3+Hv/3tb/znP+F07arFh0RE6qNKhWzHjx9nzJgxHD9+nNDQULKzswkLCyM7Oxun00lERASBgYHurlVEpFpt3p3M1t0p5d7/jqsSamSxA8Ph4PSqlaR98jEYBr4NGxI/cQp+jZtU+7lFRCrDbDaXLFqQlZXF9OnT+fTTT3n++ed58cUX6dWrF3feeSdXXnnledtp0aIF7733HklJSbhcLpo3b84jjzzC6NGja+aJSLXIL3SQX1g0NDMowAplT7nmVoZhsGrpbI7+uhv/gEBun/g3gkPDK9xOs9iikC0lI5+8AgeB/lZMJhN//OP9ZGdnsmbNJ0yf/gjz5i0iOrrm52sVERHPqlTI9q9//YucnByWLVtG48aNueSSS3jxxRfp0aMHCxcuZPHixcybN8/dtYqIVBuXy2BBBeZi69k2movbVv8fz/bUVE7OnU3Br78CEHb5lUTfchtmP79qP7eISFV8//33rFq1ijVr1pCZmUnr1q25/vrrsVqtvPfee0yZMoXJkyfzpz/96Zxt/P3vf6/BiqWmFM/HFuBnxddqwWYve/VQd/ppywZ+2rIBs9nMyLv+Qkx85T6oCg7woUGoH6ezCklMySahaQRQFCw/9NDfOHLkEHv27GH69If5739fxcen5uecExERz7nw+qNl+O6777jtttvo3LkzZvP/mvD19WXChAn06dNHQ0VFpNZwuQz+9fYP5FRgLrbubap/mFL2ls0ceXw6Bb/+ijkwkPjJU4kdc6cCNhHxWgcOHOCFF15gwIABjB49mvXr1zNixAhWrFjBhx9+yPjx4xk7diyrVq3ipptuYsmSJZ4uWTwgLbtoqGhESM28np1OPcnHy+cCMOAPo2jVtmuFjjeZiv+ZMJlMND3Tm+1ock7JYwD+/v689NJLBAcHs2vXz7z++my3Pg8REfF+lerJVlBQQKNGjQAIDg7GZDKRnf2/eQm6devGs88+654KRUSq0ba9Kby2ahcOZ8XGqoQHVd8bA1dhISlvLybrm68A8L+oFfETJ+PToGLzxoiI1KTrrruOffv24evry8CBA3n00Ufp169fqQ9kf6t37968++67NVyleIPiRQ9qImRzOBy8/cbz2AoLaHZRey4bdH2FjrdYTJjNZrLzHRSPa42PCuLH/ac4cCKTSwqKPqDz97NiBZo2bcrf//5Ppk17kKVLl3D55f3p0KGTe5+UiIh4rUqFbPHx8SQnJxc1YLUSGxvLTz/9xFVXXQUUfYrpp54WIuLltu1NYdaKnRU+LiLEr9oWPCg4eoSTc2ZjT0oCk4nIa4bR4NrrMVks1XI+ERF3CQ0N5fHHH2fo0KEEl2PF44EDB/L555/XQGXibYoXPaiJkG3l8rdJPLwX/4BAbhx9P2ZzxV5PLWYT+TYHBxMzsTmKhrU6nEULvh04lsn2A6fwsZpp3zwSfx9fAC6//EqGDBnKmjWfMGPGE8ybt0jvjURE6olKhWx9+vTh888/549//CMAI0aMYM6cOWRlZeFyuVi1ahXXXXedWwsVEXEnl8tg8dp9lTp21KDWbl/wwDAMMtav49S7SzEcDizh4cRPmERg23ZuPY+ISHV59tlniYyMxN/fv8ztBQUFpKWl0bBhQwACAgJKRkZI/ZJWQz3ZTqcmsXTJmwD84cYJhEdWfqoHu8NVMndcaGDRPGsZ2YXkFdgJ9D973rV77/0zW7du4ejRw8yf/zqTJk2t9LlFRKT2qNScbBMnTmTy5MnYbDYAJk+ezPXXX8+aNWv4/PPPGTZsGA8//LBbCxURcaePvj1ERo6twscN7tmYHgnuXfDAmZ3NiZkvkfr2YgyHg6AuXWn+6BMK2ESkVhk4cCBr16495/b169czcODAGqxIvFVNhGyGYfD+klex2Wxc1KYzXS6+0m1tB/hZ8fe1YADpZ+aX+73Q0DD+7/8eAuCdd97i118Puu38IiLivSrVk61hw4Yln0IC+Pn58dRTT/HUU0+5rTARkeqybW8KK785XKlju7V274IHeXt2c/L113BmZGCyWom6+RbCBwwqmURZRKS2MIzzz21pt9vPOT+b1C+/HS6aW+ColnPs3vEdu3/+HquPDyNum+LW11WTyURkqD8nTuWSllVAo+iyh0f363cl/fpdwddff8nLL7/ACy/M1Ou7iEgdV6mQTUSktnK5DN74+JdKHevOudgMp5PTH64k7eOPwDDwiYsjfuIU/Js2c0v7IiI1IScnh6ysrJKvMzIyOHHixFn7ZWVlsXr1aqKjq39lZvFuLsP4zeqi/uQW5Lj9HHZbIZ+8/wYAN9x8O9FxjSm0uzfMiwz1OxOyld2TrdjUqfezefMmtm3byjfffEm/fle6tQ4REfEulQrZZs6cecF9TCYTU6dq7gER8S4z3tpGvs1VqWPdNReb/fQpTs55lYKDBwAIvawfMbfdgVmTIotILTN//nxmzZoFFP3t9/TTT/P000+Xua9hGNx///01WJ14o+w8Ow6nCxMQHuzLsVT3n+O7r1aTmX6K8MhobrplNIdO5Ln9HA1Ci+YeLB76ei4NGzbilltGsWjRfGbNeolevfpqEQQRkTrM7SGbyWTCMAyFbCLidV569ycOnsi68I6/Exzgw9irE9wyF1v2tq0kL3gTV14e5oAAYkaPJbRXnyq3KyLiCZdeeimBgYEYhsG///1vrrnmGjp06FBqH5PJREBAAB06dKBTp04eqlS8RXEoFRbsh8Xi/uHDeblZfL12OQBDr7/jTKDl/pAtMrQoKEvPtuFynX+o9O2338knn3zMiRPHef/9Zdx222i31yMiIt6hUiHbnj17znrM5XJx/PhxlixZwtatW5k7d26VixMRcZdNvySx/WBahY4xAX8e2YV2zSOr3IPNVVhI6tK3yfzqCwD8W7Yk7u7J+Ea7dxEFEZGa1K1bN7p16wZAfn4+gwcPJiEhwcNViTcrDtmKQyp3+3LNcgry84hr1Jwefa6slnNA0QdwPlYzdofrnIsfFAsMDOTuu6cwY8bjLF68gGuvHUFwcNnzuImISO3mto+PzGYzTZo04aGHHqJZs2Y8+eST7mpaRKRKtu5JZu6qis/DNml4Bzq0bFDlgK3wWCJHn3qsKGAzmYgYeg1N/vqIAjYRqVP++Mc/KmCTCyqew6x4uKU7pZ9OZsvXnwBw1fCxmM0Wt5+jWNHiB0VB4enM8w8ZBRg8+GqaNm1GVlYWy5Ytqba6RETEs6pl4YOLL76Y5557rjqaFhGpkG17U5i9cleFj2vVKJRe7WOrdG7DMMj8YgOpy97GsNuxhIURN34iQe07XPhgEREvN3Nm0UqJU6ZMwWw2a85eKZfTJT3Z3B+yffXZcpxOBy0TutCqXVe3t/97kSH+JKflc+oC87IBWK1Wxo+fxKOPPsKyZW9zww0jCQ8Pr/YaRUSkZlVLyLZz504t0S4iHudyGcz5sOIBm9ViYtrtPap0bmdODskL3iTnx20ABHbsTNy4CVhDQ6vUroiItygO2e6++258fX0Vskm5FK8s6u7houmnU/hx8wYABgy91a1tn0uDsDM92TLyy7X/FVcMoHXrNuzfv48lSxZyzz33VWd5IiLiAZUK2VauXFnm41lZWXz//fd89tln3HzzzVWpS0SkylZtPITdcf7JiMsy+bqOVRoimrdvL0lzX8ORngYWC9E3jiR80GBM+vBBROqQ38/RW9acvSK/l1ZNPdm+XvseLpeTlgldaNqyrVvbPpfi53A6q+CCix9A0fQ6EyZM5qGH/szKlcsZNWo04eER1V2miIjUoEqFbNOmTTvntoiICCZOnKhPKUXEo1wugzVbEit83A1XXkSv9rE4HK4KH2u4XKR9tIrTH34AhoFPbCzxE6fg36x5hdsSERGpi0pCthD3hWzpaSn8uHk9AP2vHum2di8kNMgXi9mEw2mQmpFfrt55ffpcSkJCW/bu3cPy5UuZMGFyDVQqIiI1pVIh2+eff37WYyaTidDQUK2UIyJeYV9iBoV2Z4WOuWdER4ZedhHp6bkVPp897TRJr88hf99eAEIvuZSYUXdg9g+ocFsiInVFfn4+H3/8MTabjSuuuIJGjRp5uiTxIIfTRWaODfjfUEt3+GLNmbnY2nSm2UXt3dbuhZhNJiJC/DiVWUBiSg4JTcMveIzJZOKOO+7iH/94iPfff5fbbruDoCC9fxIRqSsqFbLpDyQR8Xafbj5Sof0nXtuePh3iKnWunB+3kfTmG7jycjH5+RM7egyhfS6pVFsiIrXVI488wo4dO/joo48AsNlsjBw5kv379wMQEhLCggULaN++5kIQ8S4Z2YUYFM19GhLoS16ho+ptZqTz/aaiDgBXDKn56WoiQ/05lVnAsZScch/Tr98VNG3anKNHD/PBB+8zatSYaqxQRERqUqVCtpSUFL7++msOHDhAbm4uDRo0oEmTJgwcOJCwsDB31ygiUiEOh4sdv6aVe/+urRpUKmBz2WykvvsOmRuKhqj4NW9B/N2T8Y2t2qqkIiK10ebNmxk+fHjJ1x999BH79+/nueeeo23bttx7773MnDmTV155xYNViied/s1QUbOp8nOf/tbqD9/HYbfRqGkrmreq+dW7G5wZIppYgZDNbDZzxx1jefrpx1i2bAk33jgSPz/3r7YqIiI1r0IhW2FhIf/6179YunQpTqcTwyg9waevry+33norf/nLX/Dx8QHg5MmTxMfHu69iEZELWP/DsXLv2yQmiPtu6lLhcxSeOM7J12ZjO150roghQ4kacSMma7Us2iwi4vVOnTpVarTDunXr6NixI8OGDQNg5MiRzJs3z1PliRdw98qitsICVn/4PgCXDrwek5uCu4ooXvzgWErOWe+NzmfQoCG88cYckpJOsmbNJwwfPqK6ShQRkRpU7neDTqeTyZMns2nTJnr37s31119P27ZtCQoKIjc3lz179rBy5UoWLlzIgQMHeOONN9izZw8TJ07kq6++qs7nICJSSkpGfrn3vW1gmwq1bRgGmV99SerSJRg2G5aQUOLG301Qx04VLVNEpE4JCAggOzsbAIfDwZYtW7jjjjtKtgcFBZVsl/rpdKZ7VxbdsnEd2VmZREbF0b5LH7e0WVHhIb6YTJBX6OB0ZgEREeWbX81qtXLTTbcyc+aLvPvuO1x7rWdCQhERca9yh2xvv/02mzZtYvr06YwaNeqs7e3atWPEiBG8/fbbPPbYYzz88MOsXbuWiAgtSy0iNWvPkfINFQ3ws9CmSXi523Xm5pK88E1ytn0PQGCHjsSNm4A1rPxtiIjUVR06dGDZsmX07t2b9evXk5uby4ABA0q2Hz16lAYNGniwQvG04pVFG7ghZHO5nHy5diUA/QZej9lsqXKblWExm4kM8ed0VgGHk7Jp1Tyq3Mdec821vPHGHI4cOcSWLd/Ru3ffaqxURERqgrm8O65cuZKBAweWGbD91m233caAAQNYuXIlTZo04e23365ykSIi5bV5dxInTpevJ9ug7o0xm8v3qXH+gf0ceWx6UcBmsRB100ga/enPCthERM64//77SUtL48Ybb2TmzJlcddVVdO7cuWT72rVr6d69uwcrFE87VRyyhVU9ZNu783tOpyYREhJKz0sGVrm9qih+PodPVqynZlBQMMOGFc1juGzZErfXJSIiNa/cPdkOHjzITTfdVK59+/Xrx4YNG3jrrbcICgqqdHEiIhXhchks+GRvufePj77w7yfD5SJt9UecXrUSXC58oqOJnzgF/xYtq1CpiEjd06lTJz755BN++OEHQkND6dWrV8m2rKwsRo0aVeoxqX+Kh4u6I2T77quPARg89Fp8ff0ptFd9pdLKahDmD4lwJLniw6FvuGEky5cvZevWzRw6dJAWLS6qhgpFRKSmlDtkM5lMuFyucjfs7+9f7QHbJ598wqpVq9i1axdZWVk0a9aM0aNHc+ONN2pOA5F6aF9iBgU2Z7n3Dw86/8TL9vR0kubNIX/PbgBCevch5o6xWAICqlSniEhdFRkZyaBBg856PDQ0lLFjx3qgIvEWhmGUrC4aVcXhoiknj3Jo38+YTGaGXjOCtDx3VFh5USU92bIqfGzDho247LIr+OqrDSxfvpS//OURd5cnIiI1qNwhW8uWLfn6668vOFwU4Ouvv+aii6r/U5j58+fTqFEjpk2bRkREBN9++y3/+Mc/SEpK4o9//GO1n19EvMvrH+0q976BftbzzseW89OPJM2fhysnB5OfHzGjRhN6yaUK8EVELiAnJ4cTJ06QlZVV5mqLF198sQeqEk/Lybdjsxd9YF/V1UU3f7UagI7d+hATG0faofQq11cVkaH+mICMHBvpZ4LEirj55lv56qsNrF37KZMn30tISIj7ixQRkRpR7pBt+PDhzJgxgyVLlpw3aHv77bfZsGEDjzxS/Z/CzJ49m8jIyJKv+/btS0ZGBm+++Sb33HMPZnO5p5wTkVru0XnfkZZtK/f+Y4YklDkfm8tmI2nxW6St/QwAv6bNiJ84Bd+4OLfVKiJSF6Wnp/PEE0/w2Wef4XSe3avYMAxMJhO7d+/2QHXiaWlZhQCEBvniY638IgX5eTn8tPULAPoNGOaO0qrMx2omJjKA5LR8Dh7P5KK48q0wWqxz5660aHERhw4d5NNPP+bmm2+tpkpFRKS6lTtkGzVqFGvXruWJJ55g3bp1DB8+nLZt2xIUFERubi579+5l1apVfPvtt/Ts2bNcPd6q6rcBW7F27dqxbNky8vLyCA6u2AuciNROf3nlG05nlT9gaxDqR6/2sWc9XnjiBDvmvkbuoUMAhA8eQtQNN2H28XFbrSIiddU//vEPNmzYwOjRo+nZsyehoaGeLkm8yKlM96ws+uPm9dhthcTEN+WihE7uKM0tmsQEnwnZMiocsplMJkaMuJEXXvgXK1cu56abblHPeRGRWqrcIZvVamXOnDnMmDGD9957j02bNpXabhgGFouFm2++mYcffhiLxTPLaG/bto3Y2NgqB2xWa/3sBWexmEv9V2qWrn/F/WPudxUK2ACG9Gpa6mfcMAwyvv6KpLfewrAVYgkJoeGEiYR06eLucuU89P3vWbr+UlUbN25k7Nix/PWvf/V0KeKFTrthZVHDMPh+Y1FP8979hnpVENU4Opjv96Ty6/FM6NG4wsdfddVQZs+eSWLiUX74YSs9emiREBGR2qjcIRtAQEAAjz/+OFOnTuWrr77iwIED5ObmEhQURKtWrbj88suJjT27d0hN+f7771m9ejUPPfRQldoxm01ERNTvVVFDQzWxuyfp+pfPF98nciQ5p8LH3Ti4Lb5nQjZHbi4HZ8/h1NcbAQjr3InW99+HX4Oze8pKzdD3v2fp+ktl+fv706hRI0+XIV6qeGXRqix6cPjALk6lHMfXz5/OPa9wV2lu0Tim6AP+g8cyK3V8YGAQQ4b8gZUrl7NixXsK2UREaqkKhWzFYmNjufnmm91dS5UkJSXxwAMP0Lt3b8aMGVOltlwug6wsDy9T5CEWi5nQ0ACysvJxOsu/mqy4h65/+blcBv9996cKH3dx22hys/PJBfIOHuT4q69gT00Fs5nYm27ioltvIjvXRl56rttrlvPT979n6fpXXWhoQL3uCTh8+HDWrVvH7bff7ulSxAsV92SryqIH329cA0DnHpfj5+9dHwg0OROyJaflkZtvx8+n4qN6rr/+RlauXM7GjV9x6lQqUVHR7i5TRESqWaVCNm+TlZXF3XffTXh4OC+//LJbFjxwOOr3Gwyn01Xvr4En6fpf2FMLv8dewWtkNsOk4R2x2xykf7qaUx+sAKcTa1QU8XdPJiShDSaLRdffw3T9PUvXXypryJAhbN26lfHjx3PLLbcQFxdX5vQhHTp08EB14mnFPdkqO1w0NzuTX7Z/B0DPS69yW13uEujvQ3R4AKkZ+RxOyibhPCuYn0vLlhfRqVMXfv55O59++jF33HGn2+sUEZHqVetDtoKCAiZNmkR2djZLly7Vktci9cDj87dwOKniw0SnXNcRV1YmSfPmkrd7FwAhF/ciZvSdWAID3V2miEi98ttFr7799tuztld1ddHc3FyGDh1KcnIyy5cvp1Mn75n0Xi6sZE62Sg4X/XHLepxOBw2btqJhk4vcWZrbtGwYSmpGPr+eyKpUyAZwzTXD+fnn7Xz88YfcfvtYr5p3TkRELqxWh2wOh4P777+fX3/9lcWLF3t0PjgRqRlf7zheuYDt+o60tSVx5LG5OLOzMfn6EjPqDkIv7ac/YEVE3GDGjBnV2v4rr7yC0+ms1nNI9Si0OcnJtwMQVYmebIZhsO3btQBcfOkQt9bmTi0ahrL5l2R+PVG5edkArrxyIC+99DzHjyeyffuPdO3a3Y0ViohIdavVIdtjjz3Ghg0bmDZtGjk5Ofz0008l29q3b4+vr6/nihMRt/vPsp/Y8WtahY+bMiyBZts/5/jaorlcfBs3IX7iFPwaNnR3iSIi9daIESOqre2DBw+yZMkSHnroIR599NFqO49Uj+JebAF+FgL9fSp8/NFfd3M69SS+vv507H6pu8tzm4sahgLw64msSrcRGBjIgAGD+PjjVaxe/aFCNhGRWqZWh2wbNxatBvjMM8+cte3zzz+nceOKL58tIt7podnfknpmPpeK6N7ARcz7c8g4egSA8AGDiLp5JGYfhfAiItUlJSWFtLQ0mjZtSqAbhuM/+eST3HrrrbRo0cIN1UlN+9+iB5UcKrp5AwAdul2Cn593LXjwW83jQzCbID27kPTsQiJCKrfIwx/+MJyPP17FF198zp/+9H8EBQW7uVIREakuVQrZbDYbu3bt4vTp03Tv3p3IyEh31VUu69evr9HziYhn3PviF+QWVnwi9o5ZBxl8ZCuFdhvm4GDi7hxPcNdu1VChiIgArFu3jueee44jR4o+2HjjjTfo27cvaWlpjBs3jqlTpzJ48OAKtfnpp5+yb98+Xn75ZXbt2uWWOq1W71gFtng12rq+Km16diEAUWEBJdfeZAKT2YTlzL/fM5tMmEwmHI4Cdv74DQA9+w4stW/xPmYLWJznbuNc293VhsVswmQ2ERTgS9O4UA6fzOJoSjbREZULBLt27ULTps04evQIX3zxOdddV329RKVs9eVns77Q/axbvP1+VjpkW7hwITNnziQ7Oxso/UfU0KFD+ctf/sJNN93ktkJFpH6a+K/1VHShQ1+XnatSN9Mx+1cAAtokEHf3ZHwiIqqhQhERgaIPP++99166du3KsGHDmDlzZsm2yMhIYmNjef/99ysUsuXn5/PMM8/wwAMPEBzsnt48ZrOJiIggt7TlLqGh3ts7yx1ybUVz6TWKCS517W2uPAICfLH6nP1CH+BvxWq1sHfnFmyFBTSIjqNdp26l5lEt3ifA3xer9dxtnGu7u9rwsZoJ8PclJCSA1k3COXwyixNp+QyqwvfZyJE389xzz/Hppx9x5513VLodqZq6/rNZ3+h+1i3eej8rFbK99957PP3001xzzTVceumlPPLIIyXbIiMj6dOnD6tXr1bIJiJVMqkSAVtcwSmuS/6aCHs2hslM1HXXE/mHYZjM3vlJh4hIXTFr1ix69uzJokWLSE9PLxWyAXTt2pWlS5dWqM3Zs2fToEEDbrzxRrfV6XIZZGXlua29qrBYzISGBpCVlY/TWfEe27XF8eSiD+VD/K2kp+cCRT3Z8gvs5OfbsNnPXtDCZLhwOJxs/KJoPtWuvfqTn28rc5/8Ahs227nbONd2d7Xh62Mhv8BGdraJ1k0jWLvlKL/8errkuVbGFVcM4sUXX2T79u388MPPtGjRstJtScXVl5/N+kL3s27x1P0MDQ0oV++5SoVsb775JgMHDuT5558nPT39rO0dOnRg0aJFlWlaRASAF97Zhr0ivzMNg14Zv3DF6R+wYOAKDafZlKkEtG5dbTWKiMj/7N+/n2nTpp1ze1RUFKdPny53e8ePH+eNN95g1qxZJSMn8vLySv6bm5tLUFDlego5KvoJTjVzOl1eV5M7pWbkAxAe7FfyPE0mE4bLwHnm3++5DIOkkyc4uHcHJpOJLhf3P2s/l2FgGAYuJ+ds43zb3dWG02UUPRenizZNwoGixQ9sdifmSq5gHhYWSd++l/LNN1+xatUHTJ36p0q1I1VT13826xvdz7rFW+9npUK2I0eOMHr06HNuDw8PJyMjo7I1iUg9Z7M52Xk4s9z7BzryGZaykZZ5JwAI6NqDhneNw1LJN18iIlJxAQEB5Ofnn3N7YmIi4eHh5W7v2LFj2O12Jk6ceNa2MWPG0KVLF5YtW1aZUqWGFS980CCsYgsfbPj8UwBatO5EeGS02+uqDs3iQ/GxmskvdJCSnk9cZOUX/vjDH4bzzTdfsWbNaiZNmorVWqvXrBMRqRcq9Zs6NDS0zB5sxQ4cOEB0dO14IRQR7/O31zeVe9/meScYlvwNwc4C7CYLe9tfyYipd5Sas0VERKpf7969WblyJWPHjj1rW2pqKsuWLaN///7lbq9du3YsXLiw1GO7d+9mxowZPPbYY3Tq1KnKNUv1czhdJQsfNKjA6qIul4v1a1cD0K33gGqprTpYLWaax4Ww/1gmh05kVSlk69PnEiIjG5CWdppvv/2ayy8v/8+PiIh4RqUmKbr88stZtmwZWVlZZ23bv38/7777LgMG1J4XQxHxHjabk9NZtgvuZzacXHlqG7eeWEews4AU33A2XzKKGx4YrYBNRMQD7r//fpKSkrjppptYunQpJpOJb775hhdffJFrr70WwzCYOnVqudsLDQ2ld+/epf61a9cOKJqapEOHDtX1VMSNMnIKMQywWkyEBfuW+7hf9+8iOekkfv4BtOvSpxordL8WDUOBoiGjVWG1Whky5A8AfPzxqirXJSIi1a9SIdv999+P0+lk2LBh/Oc//8FkMrFy5UoefPBBbrzxRiIjI7nnnnvcXauI1AMPvvLNBfcJt2dzx7FP6ZOxC4BdDdrS818zGHfXwOouT0REzqFly5YsWbKE8PBwXnrpJQzDYN68ebz22mu0adOGJUuW0LhxY0+XKTXsdGbRUNHIEP8KzU+2dePnAHTu0Q9fX79qqa26tGoUBsCBE+Wf+uJcrrlmOABbtnxHWlr55zQUERHPqNRw0eIl2F944QU++eQTDMPggw8+ICgoiGuuuYYHH3yQyMhId9cqInVcQYGDnIKyV+4q1j77V4akbMbPsJNv9uXkJdcy4s5ra6hCERE5n9atWzN//nwyMzM5cuQIhmHQpEkTt/1d2Lt3b/bu3euWtqRmFM/HFhla/qCssDCf7duKPnTr2XdQtdRVnVo3DgcgMTmHApsDf9/Kz6XWtGkz2rXrwO7du1i/fh033XSLm6oUEZHqUOnf+A0aNOCpp57iqaeeIi0tDZfLRWRkJGZzpTrHiYgwbc6359zm47JzVeoWOmUfBCDRP4a+f3+QLnExNVWeiIicg81m44MPPmDjxo0cPXq0ZOXPZs2a0a9fP4YNG4avb/mHCkrdUdyTrSKLHvzy0yZshQU0bNSYZi3bYnOc/wM4b9MgzJ/IUD/Ssgo5dCKLds2rFjIPHnw1u3fvYu3aTxWyiYh4ObckYpGRkURFRSlgE5FK27w7iaw8R5nbYgtOc1fiR3TKPogLE99EdCbzxrsJVMAmIuJxe/fuZejQoUyfPp1PP/2UxMRECgoKSExM5JNPPuFvf/sbw4YN4+DBg54uVTygZGXRCix68OPmDQAMGPyHWjvPavGQ0f3Hqz5kdMCAQVgsFnbv3kVi4pEqtyciItWnXD3ZZs6cWeGGTSZThSa3FZH6y+UymLvql7M3GAY9M3fT/9QPWHCRZQ3kw9h+JAbE8voVrWq+UBERKSU3N5cpU6aQlpbGAw88wHXXXUdsbGzJ9uTkZFauXMns2bOZPHkyH3zwAYGBlV9tUWqf01lnVhYtZ0+2zPRTHDlYNOfqlQOu4nRutZVWrVo3DmfL7hQOHKt6yBYZ2YCePXuzefO3rF27hnHjJrqhQhERqQ4K2UTE415btROXUfqxAGcB1yRvpFXecQD2BTVhdUxfCiz+/KFPU8zm2vnJtohIXfL+++9z8uRJ5s+fT+/evc/aHhsby6RJk+jcuTPjxo1jxYoV3H777R6oVDyleLhoVDl7sv38w9cYhkHL1h2Ijonj9KH06iyv2hT3ZDt4IhOXy6jy3y1XXXU1mzd/y2effcJdd91da3v4iYjUdeUK2fbs2VPddYhIPbV5dxJb96SWeqxZ3kmGJX9DiDMfh8nM51E9+TE0Ac78QXnD5Rd5olQREfmdL774gksvvbTMgO23+vbtyyWXXML69esVstUjhmGQVrzwQTl7su34/msAuve5srrKqhGNY4Lw87WQX+jk+KlcmsQEV6m9yy67goCAAE6cOM6uXT/TsWNnN1UqIiLupEnURMRjtu1N4bUP/jdM1Gy4uPz0D9x6Yi0hznxO+YSxoPE1/BjWtiRg69shVr3YRES8xL59++jVq1e59u3Tpw/79u2r5orEm2Tn2bE5XABEhlw4ZEs5mUjS8UOYzRa69Li0usurVhazmYsahgJw4FhGldsLCAigX78rAVi7dk2V2xMRkepRpZAtIyOD1atXM3fuXObOncvq1atJT6+dXbpFpGa5XAazVuws+TrMns3txz7lkvSdmICfQlszv8k1pPpFlDrurqHtarhSERE5l8zMTKKjo8u1b1RUFJmZVZ+fSmqP4kUPwoJ98bFe+G3Hjm1fAdC6fXeCgkOrtbaa4M7FD6BoyCjA+vWf4XCUvViUiIh4VrmGi5bl5ZdfZu7cudjtdgzjf5Mp+fj4MGHCBP70pz+5pUARqXtsNieTX/iy5Ou22Ye4OvU7/F12Csw+fBLTl73Bzc86LjrcH2s5/kgXEZGaYbPZsFrL9+ekxWLBbrdXc0XiTSoyH5thGPy8rWioaOeel1drXTWldeNwALcsfgDQvfvFREZGkpaWxpYtm7jkkn5uaVdERNynUiHbrFmzmDVrFldeeSW33347zZs3B+DQoUMsXryYV199FavVqoUPROQs/12+nZ8OnAbAx2Vn0KmtdMk6AMAx/2hWxfYjy6fseUseu7N8Q5JERKTmHD9+nF27dl1wv2PHjtVANeJNinuylWdl0cRDe0k/nYyvnz8JHS+u7tJqRMuGoZhMcCqzgLSsAiLLufjDuVitVgYMuIrly9/hs88+VcgmIuKFKhWyvfPOO/Tv35/Zs2eXerxJkyZcfvnlTJ48mbffflshm4iU8tuALaYwjeFJXxNlz8QAvo3oxDeRXTBMZfdUaxYbjL9/pTvfiohINXnppZd46aWXLrifYRhaEbGeKe7JVp5wqXioaLvOffD19avWumpKgJ+V5nGhHDqZxe4j6VzaKb7KbV511dUsX/4O33zzFbm5OQQFVW1BBRERca9KvWPNycmhX79zf3Jy+eWXs3nz5koXJSJ1j83mLArYDIPumXsZcPp7rIaLbEsAH8b242hg3DmP9fe18Ohd6sUmIuJtZsyY4ekSxIuV9GS7QMjmdDrY+cNGADr3qFu9s9o1i+DQySz2uClkS0hoR9OmzTh69AhfffUFQ4cOc0OVIiLiLpUK2bp3786OHTsYNWpUmdt37NhB9+7dq1SYiNQtk1/4En9nAdekfEvr3KIhQwcCG/Nx7CXkW87/x/crf76iJkoUEZEKGjFihKdLEC9W3JPtQsNFD+7dTl5uFkHBobRM6FITpdWYds0jWP3dEXYfTXdLb06TycTgwVczb95rrF37qUI2EREvU6kZxP/5z3/y448/8vTTT3PkyBFcLhcul4sjR47w1FNP8dNPP/HYY4+5u1YRqaXGPbOepnlJjDv6Ea1zj+HAzNqoi1ke3/+CAducB6+smSJFRETErYp7sl1o4YMd3xcNFe3Y/TIsFku111WTWjUKw2oxkZZVSEpGvlvaHDRoCAA//PA9aWmn3dKmiIi4R6V6sg0fPhzDMFi0aBGLFi3CbC7K6lwuFwC+vr4MHz681DEmk4lt27ZVsVwRqW3Gz1hHv7TtXJL+MybgtE8oH8RdTopf5AWPvbpXE60mKiIiUgsV2BzkFjiA8/dksxUWsGfHFgA696gbq4r+lp+PhYsahrE3MYPdh9OJjQiscpuNGjWmbdv27NnzC19+uYERI25yQ6UiIuIOlQrZhgwZoolrReSCHnhiFaOSv6ZJQSoA20NasS76Yuxmnwsee1XPJowc0Lq6SxQREZFqUDxUNMDPSoDfud9y/LJjMzZbARENYmncvE1NlVej2jWLKArZjqRzZbdGbmlzwIDB7NnzC59//plCNhERL1KpkO2ZZ55xdx0iUsc8+/c3uStlE/4uGwVmH9ZE92F3SItyHXtVz0bcOkgBm4iISG116kzIFnWB+di2b/0agM49L6+zH+K3bRYB3xxiz9F0XIaB2Q3Ps3//Qbzyykvs2PETKSnJxMTEuqFSERGpKo3DEhG3chUWsvTPTzEi6Uv8XTaO+0XxZpNh5Q7Yru7VhFsHJVRzlSIiIlKdUs/MPxYdHnDOfbKzs9j3yw8AdOp+WY3U5QktG4bi62MmO8/+/+3dd3xUZdrG8d+UTHohISSh995BivQqSLOColhAYF11Lev66q51dXfVXdeugKhYETsqRWnSQTpIJ5TQ0kivk5k57x8xWWIChGSSSbm+n81iznnmPnfOmWTO3PMUziRkuiVmREQEnTvnLxLx888r3BJTRETKr0w92Qps2bKFkydPkpaWhmEYRfaZTCbuuOOO8oQXkWom9/Qptv7jP3SzpwCwMaQDa8O64TKVrp4/5+HBmoNNRESkBihNT7aN69fgdDqoF9WIelGNKyu1Sme1mGndMIRfjyWx73gSDesFuCXu0KEj2b17FytWLGPixMluiSkiIuVTpiLb/v37eeCBB4iJiSlWXCugIptI7WEYBqk/r+LMp58QbjjJsPjyQ0Q/jvvVL3WMuY8MwWyumcNEREREapvS9GRbszq/B1bH7gMqJSdP6tAslF+PJbH76DlG9nJPQXHw4KG89tpL7N+/lzNnTlO/vnvmexMRkbIrU5Htb3/7G0lJSTzzzDN07tyZwMBAd+clItWEMyODuA/eJ2PHNqxAtF8DFtW7kizrhW+qf++eazuqwCYiIlKDJKTk92QLDym5J1tKSgo7tm8FoFO3fpWWl6d0bhHGgpVHOBiTQo7dgY+tXAOKAAgNDaNbtx5s27aFlSuXceutd5Q/URERKZcy/XU/cuQIf/rTn5g4caK78xGRaiTr0EFi587GkZSEEzM/h3VnS0g7uIwJfWeOa0+PNvUqMEsRERGpTIZhkJB68Z5sq1evxOVyUr9Rc8Lqlb7ne3UVGepHvRBf4lOy2Xc8me6tw90Sd9iwESqyiYhUIWWa/KhJkyY1dvUfEbk0w+Xi3PcLOfXv53EkJZHkFciHDUezpU77yyqwdW4eSu8OkRWYqYiIiFS2jOw8cu1O4MJzsq1cuQyALj1r/lBRyJ9Kp1OLMAB2Rye6Le7AgUOwWCwcOXKY48ePuS2uiIiUTZmKbPfddx+ffPIJcXFx7s5HRKq4vKRznPrPC5xb+A0YBnsCmzOv0VjifMIuK054iA8PTOxaMUmKiIiIxxQsehASYMPLaim+PzGRHTu2AdCpR81dVfT3uhQW2c5dcF7ryxUUFMwVV/QB/le4FBERzynTcNGRI0eSm5vLqFGj6NOnD5GRkVgsxV9AH3/88XInKCJVR8aO7cTOexdXZiYmb2++C7mCvYHNLzvOkK5RTBnVrgIyFBEREU8rWPSg7gWHiq7AMAzatutAaFgE9jxnZabnMW0ah2DzMpOSYedkfAaNI9wzr/WwYSPYtGk9K1cu4847p2vEkYiIB5WpyPbLL7/w9NNPk52dzapVq0psYzKZVGQTqSFcdjsJXywgdVX+KmDnAsL5IrQfKbagy47VKNxPBTYREZEarHBl0eCSi2wrVy4HYODg4ZWWU0Uzmf43Y0b+fxctdBmGgZfVQvsmoew8ksiu6HNuK7L17z8Qm81GTMwJoqMP07Jla7fEFRGRy1emItuzzz5LQEAAr732Gl26dCEgIMDdeYlIFZF75jRnZ7+N/fQpAHbU7cSy4M64TMV7r15KoK8Xz0zr4+4URUREpAq52MqicXFx7NmzC5PJxICBQzmdUsnJVQCLxYTZbCY1K49cZxbZOXkYrqLDQX28rVjIX2V055FEdh9JZNyVTd1yfH//AHr3vpK1a39mxYplKrKJiHhQmeZki4mJYdq0afTr108FNpEayjAMUtb8TMxzz2A/fQpLYBCfRw3jx5BuZSqweZnh1ftrx+TGIiIitVniRVYWXbUqvxdb585dqVvXPStseprFbCLb7mD/8ST2RCey50giu8772nc8iZxcByaTiS4t6wIQfSaN5PRct+UwbNgIAFas+Mlt872JiMjlK1ORrWXLlqSnp7s7FxGpIpxZmZyd/RbxH87DsNvxa9+BV8Ku4qh/gzLFs5ph9iND3ZyliIiIVEWFc7KVsLJoweT8BUWhmiTP4SLP4cKe5yzyledwFbapE+hNiwb5021sP5TgtmP37dsfX19fYmPPsn//PrfFFRGRy1OmItv//d//sWDBAnbv3u3ufETEw7KPHObEM0+SsXULWCzUvWEiT+Z2J9Na8rwqpTHr4SFuzFBERESqKpfLICktv4fW73uynTlzmgMH9mE2mxk0qPZ++NazTT0Ath2ML7bPZDJd8OtifH196dcvf8TAypU/uT9pEREplTLNyfbee+/h7+/PpEmTaNmyJVFRUZjNRet1JpOJt99+2y1JikjFM1wukhb/wLnvvgWXC6/wcOrcNp2HFp6CcixSNXNce8xmrXIlIiJSGySl5+B0GVgtJkICvYvsK+jF1r17T0JDw8jIyfNEih7Xo004C1Ye4eDJFFIz7QT72wBwAjkXOScF87pdyJAhI1i+/CdWrlzOH/94f7H3ZyIiUvHKVGQ7dOgQAFFRUWRmZnLkyJFibbR0tEj1kZecTOy7c8g+sB+AwN59eDO3LWcWnipX3CYRAfTuEOmOFEVERKSKKel+PzE1f9GDsGBfzL/bX1BkGzq05qwqWhZ1g31pFhXIsbPp7DiUwOBuDTCZTOTk5LHveFKR4aUFvKxm2jcNJcDH64JzrvXu3ZeAgAASExPYvXsnXbt2r+gfRUREfqdMRbaVK1e6Ow8R8ZCMXTuJfX8urowMTN7e1Js8hb9ucpCdV/wG73L4eJl56s5ebspSREREqpIL9bo6lZAJFJ+P7cSJ4xw5chiLxcLAgZpGomebehw7m87Wg/EM7va/OW8L5nQrC5vNxoABg1my5AdWrlyuIpuIiAeoD7FILeXKyyN+/iecef0VXBkZeDduQpMnnmZujE+5C2yNwn1568+D3ZOoiIjUSqtXr+bWW2+lT58+dOzYkWHDhvGvf/1Li29VASaTiZxcB/uOJxVZRbNgJU3In+D//J5uBb3YrriiD0FBwR7Juyrp0SZ/ZdUDJ1JIz7K7LW7BghI//7wCh8PhtrgiIlI6ZerJdr6MjAwyMjJwuYq/Ka9fv355w4tIBbDHnuXs7LfJPRkDQMjwkdS9/kY+X32UvSfSyhX7rQcG4uNT7j8tIiJSy6WkpNC5c2emTJlCSEgIhw8f5vXXX+fw4cO89957nk5PKLnXVUpG/qIHdYN9yK+xmTAMg5UrlwP5RaD8ifwrOdkqpl4dPxrXCyAmPoNtBxMY0r2hW+J2734FwcHBpKQks2PHNq64ordb4oqISOmU+Z3wp59+yrx58zh58uQF2+zfv7+s4UWkAhiGQdr6dcR/+hGG3Y4lIJCIqdMI6NyVdbvO8NPW02WObQbmPlp7VwoTERH3mjBhQpHve/fujc1m44knniAuLo6IiAgPZSYXk5GVP4S0Xqgf6dkOwODYsWhOnDiGl5eNbldcSUZOHmazifL1m6/++nSIJCb+CBv3xrqtyGa1Whk0aCjfffcNK1b8pCKbiEglK9Nw0fnz5/P3v/+dxo0b88ADD2AYBrfffjszZsygbt26tG3bln/84x/uzlVEysGZlUXsO7OJm/cuht2Ob9t2NHn67wR07spf3lzPe0sOlDm2j1UFNhERqXghISEA5OXVzlUpq4O034Y+Bvnb2P/bcNIvvv4OgFbtu3PkbA67jiRyMCYZh9OFqTxLmFcjJlPBl6nwq0+HSEzA4VOpJKZmu+1Yw4aNBGDNmp/1uyIiUsnK1JPt448/pn///sydO5fk5GRefvllBg0aRN++fbnrrru4/vrrSUlJcXOqIlJW2UejiZ0zi7zEBDCbqXvNddQZdTUms5lpz6+k5DWqSqdxPT+entrHbbmKiIicz+l04nA4OHLkCG+++SZDhw6lYcPy9fqxWqvGtMQWi7nIv9WFyQQmswnLb18Fcu1O7L/N6xoW4kt6VioOh5NdW9cC0KlbP5zO/P0ul4HJZMJsAYuzeKHN/Fsh6kL7S9Om0mP8NgbWbDbDef30bFYzZouZTLuD8xcGtXlbaN04hIMxKazZfYaRvZoUO6cFLGYTJrMJq9WEYVy8MNm9e3fq1q1LYmIi27f/Qr9+Ay7aXoqrrr+bUjJdz5qlql/PMhXZYmJimDx5MgBeXl7A/z5RDAwM5IYbbuDTTz9l6tSpbkpTRMrCcLlI/nEJid9+DU4n1rAwombcjW+LlgBMfb58KwVPG9eWfh0096KIiFScIUOGEBcXB8CAAQN46aWXyhXPbDZRp46/O1Jzm6AgX0+ncNnsrix8fW1Yvf5XTErPyQLA39cLf18bvj42zpw8SlJiLDabN91698fb2xsAXx8rVqsFXx8bVmvxgaOX2l8VY3h7e5HncOHj41Vkv5+PFYcLTsZlkOcoGqNJVBAHY1JYvzuW4b2aFDunBbysZnx9bISE+JWYw++NHj2ajz76iDVrVjJ27KhSPUaKq46/m3Jhup41S1W9nmUqsgUGBuJ05k9yGhAQgK+vL7GxsYX7/f39SUxMdE+GIlImjpQUYt99h6z9ewEI6NmLiNtux+KX/8aivAW2e67tSI829cqdp4iIyMXMmTOH7Oxsjhw5wttvv80f/vAH3n//fSwWS5niuVwGaWlZbs6ybCwWM0FBvqSlZRf28KoOTCbIzskjO9teZOGDhKRMAIL9vXA4nGTn2NmyYRUAbTpegdNpIisrf2EEk+EqbGO3O4sf4xL7q2KM3Nw8zBYLOTl5RRaFK9iflpFTLEa9YG8sZhNJaTkcO51Kdm5eicexeVnIzrGTkmIU6Q13If37D+Gjjz5ixYoVxMaew9vb59IPkkLV9XdTSqbrWbN46noGBfmWqvdcmYpsrVq14sCB/83f1KVLF+bPn8+gQYNwuVwsWLCApk2bliW0iLhB5p7dxL73Ds70dEw2G/VuvoWg/gMx/TaMobwFtrmPDMFcwlAGERERd2vbti0A3bp1o1OnTkyYMIFly5YxalTZe+c4HFXrTZbT6apyOV2MyWTCcBk4f/sqkPrbyqJB/jYMw8CR52LP9nUAdOjWr0hbl2FgGAYuJ0W2l3Z/lYxhGJgBl8tV6p/VbDbTKCKA42fT2bI/jvZNQks8jtNlYLgMHI78WJfStm0HIiOjiI09y9q16xg8WHPnlkV1+92Ui9P1rFmq6vUs0yDW8ePHc/jwYez2/IlN77vvPqKjoxk8eDBDhw7l2LFjPPDAA+7MU0RKwZWXR8KC+Zx+9b8409OxNWxE48efJnjAIEwmEzk5jnIX2N57dKgKbCIi4hFt2rTBy8uLmJgYT6ciJUj/bWXRYH8bADHHDpCanIi3ty+t2nf3ZGpVWov6wQBsP5iAw029MkwmE0OGDAdg5cqf3BJTREQurUw92a6//nquv/76wu979OjBokWLWLFiBVarlX79+tGsWTO3JSkil2aPi+Xs7LfJjTkBQMjQYdS9cRJmr/wb3b/P+4XjsRnlOsachweXN00REZEy27VrF3l5eeVe+EAqRlpBkS0gf961ggUP2nXpjddv9yNSXFRdPwJ8vcjIzuP42TQaRQS4Je7QoSOYP/8jNmxYT1ZWJn5+VWsuQhGRmqhMRbaSNGrUiDvuuMNd4UTkMqRtXE/cxx9h5OZg9vcn8s67COjarXC/Owpso3o1qjKrsYmISM1377330rFjR9q0aYOPjw8HDhzg3XffpU2bNgwfPtzT6UkJ0rPyR7kE+9twOp3s/m2oaMdu/T2ZVpVnNplo17QOW/bHcyAm2W1Fttat29CwYSNOnTrJunVrGTlSCyCIiFQ0txTZoqOjWbp0KQkJCTRv3pzrrruOgAD3vDiIyIW5crKJ+/hD0jdtBMC3dRsi75qJV2hoYZu0tFy3FNgmDm1VrhgiIiKXo3PnzixevJg5c+ZgGAYNGjTgxhtvZNq0adhs6hVV1eQ5XOT8NmF/UICNvXt2kpGWgq9fAM3bdPZwdlVfuyZ12HognrPnskjLtBPkX/7nuMlkYtiwkXzwwbusXLlMRTYRkUpQ6iLbxx9/zEcffcT8+fMJPe8N/MqVK7n//vvJy8sr3PbRRx+xYMGCIu1ExL1yjh/j7Oy3yUuIB5OJsPHXEDpmHCbz/3qb/feznfx6PKlcx5nz8GD1YBMRkUo3Y8YMZsyY4ek0pJQKerF5e1nw9rLw8+oVALTv0ger1cuTqVULAX5etG1Sh/3Hkzl8KsVtK7gPGzaCDz54l19+2Uh6ehqBgUFuiSsiIiUr9TvnlStX0qhRoyKFM4fDweOPP47FYuFf//oX33//PX/+8585c+YMs2bNqpCERWo7w+Ui6cclxPzrOfIS4rGGhtHokb8SNm5CYYEtI8PO1OdXlrvA9t6jQ1VgExERkUsqWPQg0M8Lp8PBhnU/A9Cx+wAPZlW99OkQCUD06bQLrmR6uZo2bU7z5i1xOBysWfOzW2KKiMiFlbon25EjR5g4cWKRbZs3byYpKYmZM2dy7bXXAtCqVSsOHDjA6tWr+etf/+rebEVqOUdqKrHvzyXr1z0ABPToScRtd2Lxz5/I1uUyuPeV1eTYy78y1XuPaql3ERERKZ2033qyBfnbOLR/J+npaQQEhdCsVQcPZ1Z9tGsWip+3laxcB6fiM2gSGeiWuEOHDufo0SOsWLGMMWPGuyWmiIiUrNRdVFJSUoiMjCyybePGjZhMJkaMGFFke/fu3Tl79qx7MhQRADL3/sqJZ54g69c9mLy8qDfldqL+cE9hgW355hjuenFVuQtsZlRgExERkctzfk+2nVvyVxXt1K0fZrPFk2lVKxazidaNQgA4dDLFbXGHDs1/r7Zjx1aSk8s3ykFERC6u1EW2unXrkpiYWGTb1q1b8fHxoW3btkW222w2vLw094KIOxgOBwlffs7pl/+DMy0NW/0GNH78aUIGDcFkMgEw9fmVfLrqSLmPZQbmqsAmIiIilyk9M78nm68N9uzIX5CpS08NFb1cbRrXAeDsuSwysvIu0bp0GjZsRNu27XA6naxevdItMUVEpGSlLrJ17NiRb775hoyM/FUKDx8+zJ49exgwYABWa9FRp0ePHi3W662iREdHc+edd9K1a1f69evHiy++iN1ur5Rji1Q0e3w8J1/4J8lLFwMQPHgojR9/Cu8GDcjKyuOvb69m6vPuuVkKDfBSgU1ERETKJD07vyCUdHofOdlZhNWtR5Pm7TycVfUT5G8jKswPgMOnU90Wd+jQkQCsWLHMbTFFRKS4Us/Jds8993DDDTdw1VVX0bJlS/bu3YvJZCpx1adly5bRp08ftyZaktTUVG6//XaaNm3K66+/TlxcHM8//zw5OTk8+eSTFX58kYqUtnkj8R99gCsnB7OfHxG3TyWwR08AHn5jHUkZ7ismD+sWyS1XtXdbPBEREak9HE4XWTkOAI7v/wWA/gOHYDabwVn+eWJrm1YNgzl7Losjp1Lp0iIMs9lU7phDhgznrbdeZffunSQkxBMe7p7VS0VEpKhSF9natGnDBx98wKxZszh58iRdunRh2rRpdOzYsUi7zZs34+vry6hRo9ye7O999tlnZGZm8sYbbxASEgKA0+nkmWeeYebMmURERFR4DiLu5szO5vTcd0hdlz+fiW+r1kTeNZNsrwDufnEluW6+Vx3VqxETh7Zyb1ARERGpNdJ/W/TAanJweN9WAAYMGo7Tk0lVY40iAvD2spCd6+B0YiaN6gWUO2ZERASdOnVhz55drFq1gokTb3ZDpiIi8nulLrJB/oIGc+bMuWib3r178/3335crqdJas2YNffv2LSywAYwePZqnnnqK9evXc91111VKHiLukn3iOEdnzyLnzBkwmQgdO57AkWO4+7V1uGkl9yLmPDwYq7XUo8ZFREREiknNzB8q6kg+RJ49l7DwSFq2bsvB4ymeTayaspjNtGgQxL7jyRyKSXFLkQ3yF0DYs2cXK1cuU5FNRKSCXFaRrao5evQo119/fZFtQUFBhIeHc/To0XLFrq2FB4vFXORfqRyGYZD004/Ef/E5hsOBtU4dGsy8m7e3Z7P71XUVcswPHx9eIXGrMz3/PUvn37N0/kWkrNJ+W/Qg7fQuALpeMaBwcSYpm9aNQth3PJnTiZmkZ9kJC/Ytd8zBg4fy+uv/Zd++Xzlz5jT16zdwQ6YiInK+al1kS0tLIygoqNj24OBgUlPLPlGo2WyiTh3/8qRW7QUFlf+FXEonLzWVw6+9SfLWbQCE9r6Clvfew8RnV+GogO5rjcK9eevRih/OXZ3p+e9ZOv+epfMvIpcrLdOOMy+HxFN7Aeh2xUAPZ1T9BfnbqF/XnzOJmRyMSeHKTuX/2xwWVpdu3XqwbdsWVq5czq233u6GTEVE5HzVushWUVwug7S0LE+n4REWi5mgIF/S0rJxaqLaCpe5bx+n58zCkZKCyepF1OTJhF89museX+z2Y5mBWQ8PxsfHSnJyptvj1wR6/nuWzr9n6fyXX1CQr3oCSq2UlmknM24vLqeDuhENiGrY1NMp1QhtG4dwJjGTI6dT6dXOPXNNDx06gm3btrBq1TIV2UREKkC1LrIFBQWRnp5ebHtqairBwcHliu1w1O43GE6nq9afg4pkOByc++5bkpYsAsPAFlWf0Dum8/A3x7FvcH+B7Y0/DcDPzwvQc7s09Pz3LJ1/z9L5F5HLYRgGaZl2Ms7uBqBTdw0VdZf64f4E+HqRkZ1H9JlUerQt/4qgAwcO5r//fYHDhw9x4sRxmjRpWv5ERUSkULX+uLV58+bF5l5LT08nISGB5s2beygrkYvLS0jg5Iv/ImnxD2AYBA8cxIeNxvDAF8ewO9w7PLRekJn3Hh1aWGATERERcaccu5PsrHSyEg8D0LF7Pw9nVHOYTSZaN8rvOLDveDKGUf77xODgEK64og8AK1cuK3c8EREpqloX2QYOHMiGDRtIS0sr3LZ06VLMZjP9+ukFXqqe9C2/cOLvT5JzNBqzry91p/6Bx8404XhSrtuP1TQygOf/ONjtcUVEREQK5Pdi2wOGi8gGzQiPaOjplGqUlg2DMZtNnEvN4URs8RE8ZTFs2AgAVqxY5pbCnYiI/E+1Hi5600038dFHH3HPPfcwc+ZM4uLiePHFF7npppuIiHDPvAUi7uDKzSX+s09IW7sGAO9mLZhl6UrcGvfP/deuUTD3Xd8FH59q/estIiIi1UBalp30MzsA6NxTCx64m4/NSrPIQKLPpLFm1xk6Ngsrd8z+/Qdis9mIiTnO0aNHaNGilRsyFRERqOZFtuDgYD744AOeffZZ7rnnHvz9/bnhhht48MEHPZ2aSKHckzGcnf029tizYDKxM7ILP5k74nJzR9JX/tiPoCBvt8YUERERuZjYs2fIST4BmOjcY4Cn06mR2jQJIfpMGjsOJZCWZSfQt3zTgPj7B9C795WsXfszy5f/pCKbiIgbVesiG0CLFi2YN2+ep9MQKcYwDFJWrSDx888wHA7sPgF8FdqXE35Rbj3OP+/oRWRkgFtjioiIiJTGkb2bAIho1IagkPL3spLi6gb7Eh7iQ0JKDmt3neHqPk3KHXPYsBGsXfszK1b8xPTpd2M2V+tZhEREqoxqX2QTqYqcGRnEznuXzJ35wyeO+DdkUb0rybb4uO0Y568YKiIiIlLZDMPg7JFfAGjbtb+Hs6nZ2jUNJWHnGVbtOM2oXo0xm8u3gmu/fgPw8/MnNvYse/bsokuXbm7KVESkdtNHFiJulnVgPyeeeYLMnTtwmswsq3sFX0YOcVuBzcuEVgwVERERjztz8hg5aXFgttClhxYdq0jN6wfh52PlXGoOu44kljuet7cPgwcPBeCnn5aWO56IiORTkU3ETQynk8Rvv+bUSy/iSE7mnFcQHzYczbaQdmAq36eNBV67tz+z/2+oW2KJiIiIlMcvG1YCEFCvHWF1gj2cTc1mtZi5smP+lCPLtp50S8wRI0YBsGrVcux2u1tiiojUdiqyibhB3rlEjj//T5J++A4Mg92BLZjXaAxx3u6bm+S9R4cSEGBzWzwRERGRsnK5XPy6Yx0AES2uwOSmDxTlwgZ2jcJsMnEgJoWYuPRyx+vatTvh4fXIyEhn06b1bshQRERUZBMpB4fDxbIPvmX/Y38l71g0uSYvFkYMYHFEP/LM7hnO+d8/XMl7j6r3moiIiFQdv+7ZSWZaEmarD42ad/Z0OrVCnUAfrmhbD3BPbzaLxcLw4SMBDRkVEXEXLXwgcpmSkrJ5eM5GrC4HwxK30i3tEABnvOuyMHIAqV6BbjlOgDe89qCKayIiIlL1rFrxIwABkR0JDdEq55VlxBWN2Lw/js374rhhcEuC/cs3ymHkyNHMn/8xGzeuIz09jcDAIDdlKiJSO6nIJlIKLpfBun2nmfdDfkGtbm4yE+LWEm5PAWBjSAfWhnXDZXJP59BZDw3CZrO4JZaIiIiIO9ntdtat/RmAgAbdCNZ0FpWmRYNgWtQPIvpMGqu2n+KaAc3LF69FK5o3b8nRo0f4+eeVjBt3jXsSFRGppVRkE7kAh8PFd+sO8cOmM//baBh0TTvEsMSteBlOMiw+/BDRn+N+9d1yzNfu7U+zZmEkJ2ficLjcElNERETEnTZtWk9GRjpWn2B8Q5sREuDt6ZRqlRFXNCJ64V5+3nGaMX2b4GUt3wezI0eOYtasN/jppyUqsomIlJOKbCK/k5aWy8Nvr8dhFN3u48xldPxG2mTGABDtV59F9fqRZfUt9zH/M6MvoaG+WK2aJlFERESqtoL5uwKiumA2mQnyd888tFI6PdqEExrkTVJaLpv3xdO/c1S54g0bdhWzZ7/Jrl07iI09S2Rk+eKJiNRmKrKJACkpOfzf7A3kGSXvb5gdx7i4tQQ7snBi5uew7mwJaQflXEnLCszRogYiIiJSTaSnp7Fhw1oAAht0JdDPC4tZHxJWJovZzLDuDfni52iWbT1Jv06R5VrdNSIigq5du7NjxzaWL/+RW2+9w33JiojUMiqySa2VlpbLY3PWk+24cBuT4eLK5D30S9qNGYMkr0AWRgwkzies3Md/7d7+BGgOExEREalGVqz4iby8PMKjmuAdVJ9gDRX1iIFd67Nw/TFOxmdwICaFdk3qlCveyJGj2bFjGz/+uIRbbrm9XEU7EZHaTEU2qVUu1WPtfIGOTMbFrqNxThwAvwY256fw3tjN5RsS8eJdfahb169cMUREREQ8YcmSRQA0aXclKUCIPjD0CH8fL/p1imLV9tMs23Ky3EW2QYOG8vLLL3LixDEOHz5E69Zt3JSpiEjtoiKb1Hgul8GmA2eZ+92BUj+mVUYMV8dvwNdlJ9dk5afw3uwNalGuPFrX9+XR2/qWK4aIiIiIpxw/foz9+/disVgIqN+VlCRDPdk8aHiPhqzafppdRxKJTcoiMrTsH+IGBATQr98AVq1awdKli1RkExEpI02gIDXa+l1nuOvFVaUusFlcTkYkbOb62J/xddk56x3G+43GlqvA1rtNOLMeGqQCm4iIiFRrS5fm92Lr06cfSVn5K1oGqyebx0SF+dOlRRgGsHTziXLHGzVqDADLli0lLy+v3PFERGoj9WSTGsVud/LBkj1s3J902Y8Ns6cwIXYN9ewpAGwOac/qsG64TJe/LHq7RsHcd30XfHz0KyYiIlJWS5Ys4bvvvmPv3r2kpaXRpEkTpkyZwvXXX685oyqZ0+nkp5+WADB46CgWbMuf1DbYX0U2TxrTtym7os+xfk8s4/s1IzTIp8yxrriiD2FhdTl3LpENG9YxaNAQN2YqIlI7qAIgNUJGhp0/v7WOPFcZHmwYdEk7zPDELXgZTjItPvxQrx/H/BtcVhgfLzPP3dmb0FDfMiQhIiIivzdv3jwaNGjAo48+Sp06ddiwYQNPPPEEsbGx3HvvvZ5Or1bZuvUXEhMTCA4OpmGLLrBtD4F+XlgtGhjjSS0bBtO6UQiHTqbw05aT3DSsVZljWa1WRo4czfz5H7FkyfcqsomIlIGKbFKtpaXl8sBb68v8eG+nnVEJG2mXkd/F/phvFD9E9CfTWrpC2ZhejZkwsDlWq24wRURE3O3tt98mNDS08Pu+ffuSkpLC+++/zx//+EfMZr3+VpYlS34AYPjwq4hPsQMQEqj52KqCMX2bcOhkCqt3nmHslU0J8C37Il1XXz2O+fM/YvPmjSQmJlK3bl03ZioiUvOpyCbVjsPhYvGmo3y7LqZccRpkxzM+bi3BjkycmFgT1o3NIR3gEsNP1GNNRESkcpxfYCvQrl07Pv/8c7KysggICPBAVrVPeno669atBmDUqLFsOZEJQB0telAldGwWSuOIAGLiMli+9STXDGhe5lhNmjSlQ4dO7N27h59+Wszkybe5MVMRkZpPRTap8lwug+2H45m3aC9Z9vLHMxku+iT/yoCkXZgxSLYG8F3kQM76XPiTOhPw7xl9VVgTERHxsG3bthEREVGuAltV6YFu+W2opaWKD7lcvXo5drudFi1a0r59O77bsR2A0CAfLObiH06aTSZMJhNmC1icJX94eak21TLGbx/U5vewdJUtxgXaWMwmTGYTVqsJwyi+f1y/Zrz59R5WbDvF2H5N8bGV/W3e2LHj2bt3D0uW/MCUKbfXyvkPq8vvppSOrmfNUtWvp4psUiXl5Dh485ud7D2R5ta4AY4sxsWto0l2LAB7A5ryY70+2M0lT9rbt109bh/dDpvt8hc/EBEREffaunUrixcv5v/+7//KHMNsNlGnjr8bsyq/oKCq/SHejz8uBuCGG64nNDSAs4lZAETW9cfPr3hvNl8fK1arBV8fG1ZryRPmXqpNdYzh7e1FnsOFj49XmWNcqI2X1Yyvj42QEL8SHz+ibzO+WXOUM4mZbD6QwDWDWpbYrjRuuOEaXn31JU6cOE5MzBG6du1a5ljVXVX/3ZTLo+tZs1TV66kim1QZdruTj3/ax7pfEyokfovMU4yJW4+fKxe7ycqy8F7sCWxRbHjouD5NGNe/WZX5lFtEREQgNjaWBx98kN69e3PbbWUfwuZyGaSlZbkxs7KzWMwEBfmSlpaN01mW1Zsq3okTx9m1axcWi4UBA4Zy/GQSKRm5mAA/m4WsrNxijzEZLhwOJ9k5dux2Z4lxL9WmOsbIzc3DbLGQk5OHy+UqU4wLtbF5WcjOsZOSYmAYJYZgdO/GvLtoP1+vOsKV7SPwKvO9rIlBg4bw449L+Oyzz2nSpOyLKVRX1eF3U0pP17Nm8dT1DAryLVXvORXZpEp45Ytd7I4+VyGxLYaTIYnb6Jl6AIA4Wx0WRg4kyRYM5A8FHavCmoiISJWVlpbG9OnTCQkJ4fXXXy/3ggcOR9V6k+V0uqpcTgV++OF7AHr37ktQUB32HksCILyOL2azCXsJS7u7DAPDMHA5wekquSJ0qTbVMoZhYAZcLleRtu7Iw+kyMFwGDkd+u5L0bh/B12uOkpyey5qdpxnUtUGJ7Upj9Ohx/PjjEpYt+4l77nkQHx+fMseqzqry76ZcPl3PmqWqXk8V2cRj7HYnnyzbz9o98RV2jFB7KhNi1xBhTwZgS3A7fq7bHafJwh/HdaB7u3qYS5hLRERERKqGnJwcZs6cSXp6OgsWLCAwMNDTKdUaDoejcFXRUaPGAnAyPgOA+mFVa8itgNVi5qorGvHZyiMs2RRD/85RWMpYkO7atTuRkVHExp5lzZpVjBw52s3ZiojUTOq2I5XO5TJ49oMt/OG/qyuuwGYYdEo7wh0nFxFhTybL7M0XUUNZEX4FA7tG8d6jQ+nZIUIFNhERkSrM4XDwwAMPcPToUebOnUtERISnU6pV1q9fS1LSOUJDQ+nffyAApxJ+K7KFq8hWFQ3sWp8AXy/iU7LZtDeuzHHMZjOjR+cXVhcv/t5d6YmI1Hgqskml2rw3lrteXMWxs+kVdgxvp51xcWsZE78Bm+HguG8kHzQbR8fh/Znz8GCmjO5YYccWERER93nmmWdYtWoVf/jDH8jIyGDnzp2FX3a7G5Ycl4v67ruvAbj66vFYrfkDYAqLbHVVZKuKfGxWru7TBIDv1h/H6TIw/bZy6eWuEjp69FhMJhPbt2/lzJnTFZGuiEiNo+GiUikcDhePzNpASkbF3hBH5SQwIXYtIY4MXJioM+4aRowbx8hyzt0iIiIilW/9+vUAPP/888X2rVixgoYNG1Z2SrXGmTOn2bJlMwBjx04AwOlycSYxE4AGdf05/dt/S9XhBHp1iGDJ5hMkpGSzascp+naMKtzv423FUspYkZFR9OhxBVu3/sKiRd8xffrdFZKziEhNoiKbVBiXy2B3dCLvLtpHZk7JKym5jWHQO2UvA8/twIKBNSyMqBl349ui7MuXi4iIiGetXLnS0ynUWj/8sBCAK67oTf36+RPoxyZl43Aa+NgshAb7qMhWxZhMJnJy8og+nUr7pqFs3hfHd+uO422zYjGb8LKaad80lAAfrwsunvB748df+1uRbSF33HEXXl5eFfxTiIhUbyqyidvZ7U5e+2on+06kVsrx/B3ZjI1bR7PsswAE9OxFxG23Y/HTMAYRERGRy+VwOFi8+DsAxo+/rnD7qd8WPWgQHoD5MoceSuXJc7ho0SCI3dGJZGTnsf9YEq0bh5QpVv/+gwgNDSMp6Rxr1/7M0KEj3JmqiEiNoyKbuIXD4eLHLSf4fv1x7I7SfTJWXiYT9PE6x5DYNbiy0zHZbNS76RaCBgy87DknRERERCTfunVrSEpKIjQ0jH79BhRuL5iPrVG9AE+lJqVktZjp2DyMLfvj2X30HC0aBIFXaQeKnhfHamXs2Al8+OF7LFz4tYpsIiKXoCKbXDaXy+DXo+dYvPk4p+IyyMlz4aqcuhpNIwJ4eFI3fG0mEr/6guRlP+ICbA0bETXjbrzr16+cRERERERqqO+++waAMWPGFS54AHDyt55sjcJVZPMEkyn/C0r+MPn3nzG3bhjM3mNJZOU4OHwqlc4t65bpuOPGXcPHH89jx45tnDhxnCZNmpYpjohIbaAim1ySw+Hip60xbDsQx9lz2eTkuSrt2Cbg2gHNGNW7CVZr/uIF9rhYYubMIvfEcQBChg6j7o2TMHvZKi0vERERkZro9OlTbN26GZPJxJgxE4rsK+jJ1lA92SqdxWLCbDaTnu0ASv5022w24SryGDOdmoexeV8ce46eo32z0DIdOyIikj59+rFhw1oWLvyaP/3poTLFERGpDVRkk0Iul8Heo+c4EnucfUcSSM7IJTndTm4lFtXON7JnA24a3qbItrSN64n7+COM3BzM/v5E3jGNgG7dPZKfiIiISE1T0oIHAJk5eSSl5QLQMDwA1wUKPVIxLGYT2XYH0SdTsTtKXlDMz8dKk6ggTOf1dGvZMJhfj54jM8fBgRPJ9GhTr0zHv+aa69mwYS1Lly5ixow/4uPjU6Y4IiI1nYpstZzLZXDgRDIrd5xk55FzuDxTTyvkZTEx7sqmRXquAbhyson7+EPSN20EwLd1GyLvmolXaNk+kRMRERGRovLy8li8+Hsgf1XJ8xUsehAW5IOfj5WMnLxKz0/yFzWw55VcZLN5mYtts5hNdG4Rxsa9cew8nMgNg1sS4HP5K4T26tWHyMgoYmPPsnLlMq6+etxlxxARqQ1UZKuFqlphDcDHy8Rr9w8qUlgrkHP8OGfnvE1efByYTISNv4bQMeMwmYu3FREREZGyWbduNcnJ+QseXHnlgCL7TsRp0YPqqkWDYH49lkR6Vh6rdpzihkEtLzuG2Wxm/PjrmDPnTRYu/FpFNhGRC1CRrZbZciCe9xfvJ8de8idgnjCiR31uHtG22HbD5SJ52Y8kfv0lOJ1YQ0OJmv4HfFu19kCWIiIiIjXb119/AcCYMeOLLHgAcCI2DYCmkYGVnpeUj9lsomuruqzddZYVW09x1RWNCfC9/N5sY8aM4733ZrN//14OHjxAmzbF799FRGo7dQWqRT5feZi3v/21yhTYWjcMYs7Dg0sssDlSUzn92sskfrEAnE4CuvegyZN/V4FNREREpAIcPHiAXbt2YLFYuOaa64vtPx6bDkATFdmqpaaRgYQF+ZBjd7Jo44kyxahTJ5TBg4cCsHDhV+5MT0SkxlCRrZbYvD+Opb+c9HQa+HiZuH5gc+Y8PJhHb+1Z4vDQzL2/cuKZJ8j6dQ8mLy/qTbmdqLvvxRKg4QkiIiIiFeHLLz8DYMiQ4YSHF50cP9fuJPZcFqCebNWVyWSiZ7v867pi2ymS0nLKFGf8+OsAWL78R9LT092Wn4hITaHhojVYwdxrK7afZMfhcx7NpU+Hekwd3b7EoloBw+Eg8duvSV66GABb/QZEzbwb7wYNKytNERERkVrn3LlEVq5cBsANN9xUbH9MfDoGEBJgIzjAu5KzE3dpGO5Py4bBHDmVysJ1x7jz6naXHaNLl240a9aCY8ei+eGHhdx8860VkKmISPWlIlsNVRXmXqtf149JQ1rRoVkoZrPpom3tCfHEzplFzrGjAAQPGkL4pJsx22yVkaqIiIhIrbVw4dfk5eXRoUMn2rfvUGx/4VDRCPViq85MJhPj+zXjvwt2sm7PWUb1bkxUmP9lx5g48WZeeOE5vvzyM2688aZi8/eJiNRm+otYAy1YeZgfK3loqNUCAT42osL8GNW7SakKawXSNm8i/qN5uHJyMPv5EXH7nQT2uKKCMxYRERERu93OwoVfA3DjjcV7sQGc0HxsNUbzBkF0a12XHYcS+WbtMe65tlOxNoZhXDTG8OFXMWfOWyQkxPPzzysYPvyqikpXRKTaUZGtmisYEro/JolzqbnEJmVyPDajQo9pMUNIgDctGgQzoFMU7ZqWvqB2PldODvGffkzahnUA+LZqTeRdM/EKC3N3yiIiIiJSghUrfiI5OYnw8HoMHDikxDYFRbamkUGVmZq4mcViwmw2M7p3U3YeSmTrgXj2Hk8qVjz18bZiuUgcb29vrrvuRt59dzaff/4pw4aNxGS6/PcCIiI1kYps1ZTLZfDDhuMs2XyC3DxXhR3Hz9uMr7cXdQK86d46nOE9G110XrXSyok5wdnZb5MXFwsmE6FjxxM2djwmy8Ve0kVERETEXQzDKFzw4Lrrbixx2F9unpMz5zIB9WSr7ixmE9l2BykZubRsGMzhU6l88tNBru7bpLBI5mU1075pKAE+Xhft0TZhwnV89NE8DhzYz65dO+jatXtl/RgiIlWaimzVgMtlcOhkCkkZOWRk5pGQks3a3WexO9xfXAvxt9GlTT16twmndaOQMvVQuxjDMEhZsYzELz/HcDiw1qlD5F0z8WvT1q3HEREREZGL27VrB4cPH8Lb25tx464psc3J+AwMA4L9bdQJ1KIHNUGew0WnFmFEn0nj7Lksjp5Jo1G9gMuKERJSh6uuuprvv/+Gzz//VEU2EZHfqMhWhRX0Vlu29SSZOY4KPVbfjhHcOaodPj5W6tTxJzk5E4ebi3iO9DTi3n+XzN27APDv2o3IO6ZhCbi8F3URERERKb8vvsjvxTZq1BiCgoJLbKP52GqmAF8v2jetw69Hk9h6IJ76df2xXOaH6xMn3sz333/D+vVrOXkyhkaNGldQtiIi1YeKbFVMQa+1HYcTWLv7bKWsDjqqVyMmDm1VocfI2r+Ps3Pn4ExNwWS1Ej7xJoKHDNP8DSIiIiIecObMadavXwPA9ddPumC747FpgFYWrYk6Ng/lyKlU0rPyOBSTQrumdS7r8U2aNKVv335s3LieL774jIceeqSCMhURqT5UZKtCth2M59Plh0lOz62U43lZzdw1th1XtI2osGMYDgfnvvuWpCWLwDCwRUYRNfNuvPVJl4iIiIjHfP75p7hcLnr16kPTps0u2O7omfwiW7MoLXpQ09isFrq2qsumvXHsik6kef0gbF6XNz/yxImT2bhxPUuWfM9dd828YI9IEZHaovwz2ItbbDsYz5vf/FopBTYvi4nx/Zry9kODKrTAlpeYwMkX/0XS4h/AMAgaMJDGTzytApuIiIiIByUnJ/HDD98BMHnybRdsl5mTx9lzWQA0b6AiW03UskEwIQE27Hkudkefu+zHd+/ek1atWpObm8t3331TARmKiFQvKrJVAS6XwafLD1f4cZpFBfLwTV15+8+DuWZAc7cvanC+9K2/cOKZJ8k5Go3Z15eomX8k8vapmL01Ya6IiIiIJ3355QLs9lzatetAt249LtiuoBdbvTq+BPnZKis9qURms4mebesBcDAmmdSMy/vA32QyMXHiZCD/eZWbWzkjckREqioV2aqAQydTKrwH21VXNOSJ26+gfdPQCi2uuXJzif3gPc7OegtXdjY+zVvQ5Km/E3hFrwo7poiIiIiUTmZmBt988wUAt9xy20Xnx40+nQpAi/oaAliT1a/rT4O6/rgM+GV//GU/fujQEYSH1yMp6RxLl/5QARmKiFQfKrJ5iMtlcOBEMpv2xbL3WFKFHSfQ14u7r+nApGGtK+wYBXJPniTm2adJW7sGTCZCrx5Lo0cew6tueIUfW0REREQubeHCr8nIyKBx46b07z/oom0LimwtNVS0xuvRNhyTKX812cMnUy7rsV5eXkyePAWATz75EIfDUQEZiohUD1r4oBIUrBiakplLiL836dl5fLbC/QscRIX50q1VOAG+XgT7e1Mn0JvWjUIqtOcagGEYpK5aQcLnn2E4HFiCQ4i6awZ+7dpX6HFFREREpPRycnJYsOBTACZPnoLZfOHP212GwdGz+cNFWzRQT7aaLiTAm1YNQzh0MoXPVx6hU/MwLJfxHmLs2Al8+OH7xMaeZdmypYwePbYCsxURqbpUZCuF3xfJLlS4KqndjsMJFb5iaKCvF7de1bpCFzG4EGdGBrHz3iVz5w4A/Dt3IeLOaVgD9YmniIiISFXy3Xdfk5ycRGRkFCNHjr5o2zOJmWTnOvH2stAg3L+SMhRP6taqLjFx6cQmZbFk0wnGXtm01I/19vZh0qTJzJr1Bh9/PI+RI0djtV74raZhGG7IWESk6lGR7RK2HYwvViSrE+jN5OGt6NGm3kXb+ftYycxxX3dpP28L3VrVpW2TUDKz8wj0s1Vab7WSZB08QOzc2TiSkzFZrdS9YSIhw0ZcdG4PEREREal8ubk5fPrpRwBMmXLnRQsg8L+hos2iArFcpMeb1BzeNgt9OkTy847TfLf+OFe0q0dEHb9SP/6aa67nk08+5OTJGFasWk6/AcMu2NbH24rFHUmLiFQxKrJdxLaD8bz5za/Ftien5/LmN79yz7Ud6dGm3gXbuaPA5uttoX+nKLq1CvdYMe33DKeTcz98R9IP34Fh4BURSdTMu/Fp3MTTqYmIiIhICb777luSks4RERHJqFFjLtk++rSGitZGLRoEEXsukwMxKXy49CB/vqkr5lJ+gO7n58/EiTfz7ruzmff+OwQ36IzTVfyxXlYz7ZuGEuDjpR5tIlLj6GOpC3C5DD5dfviibeYvP4zD4bpku/K4ZWRrbh7emrZN6lSJAlveuXOc/PfzJH2/EAyDoH4DaPLE0yqwiYiIiFRRubm5fPrphwDceusdeHl5XfIx0Wd+W1lURbZaxWQyMXFYK2xWM/tPJLN866nLevwNN0wiKCiYUydj2LLxZ+x5zmJfeQ5XBWUvIuJ5KrJdwKGTKZecRy0pPZeV209V6HxroQE+FRb7cqVv28qJZ54g58hhzD4+RE7/A5F3TsPsU3VyFBEREZGivv32S86dS6RevQiuvnrcJdtnZOdx9lwWAC3qa57d2iY8xJdJw1oB8OXP0ZyKzyj1Y/39A7j55lsBWLFoPk6nVhoVkdpFRbYLSMksXeEsPiW7wnII/W2+NU9z2e3EffQBZ99+A1dWFt5Nm9H4yb8T1LuPp1MTERERkYvIzMzg44/nAXDHHXeVqhfbwZgUAKLC/Aj0s1VgdlJVDenWgC4twnA4Xcz+fi95DmepH3vddRMJDgnhXEIsu375ueKSFBGpgqptkc3pdPLOO+9wyy230Lt3b3r16sWUKVPYunWrW+KH+HuXql29EF+3HK8kNw9v5fEhormnTxHz3DOkrl4FQJ1RV9P40b9hq1fvEo8UEREREU/7/PP5pKam0rhxk1LNxQZwICYZgLZN6lRkalKFmUwm7ry6HUF+XpxOyGTekoOlnj/Nz8+PiZOmALBq6efk5dkrMlURkSql2hbZcnJymDNnDh06dOCFF17gP//5D8HBwdx2221s3Lix3PFbNwqhTuDFC22hgd4M7d7wku0uV2igd+GiCp5iGAYpP68k5rlnsJ85jSUoiAYPPkz4DRMxXWI1KhERERHxvJSUFBYs+BSAadNmXnJF0QIFRbZ2jVVkq82C/G3MGN8Bs8nExr2xLNkcU+rHjhl3HcF16pKanMAva5dUYJYiIlVLta2W+Pj4sHz5coKD/zcZa79+/Rg7diwffPABffv2LVd8s9nE5OGtSlw1tMDNw1thtZov2c7fx1pkpdHQQG8mDWtJoK+NlMxcgnxtYIK0LDsh/t4eX0U0Lz2dU2+8Qfq2/F6Bfh06Ejl1OtZgTXwrIiIilefEiRO8++677Nq1i8OHD9O8eXN++OEHT6dVbXz88ftkZWXSqlUbBg0aWqrHpGXaOZ2QCUCbxiEVmJ1UB+2bhjJ5RCs+/ukQX/0cTWSoH91bh1/ycd7e3owYO5kvP3qNNT99Sfc+w/D1C6iEjEVEPKvaFtksFkuRAlvBtjZt2hATU/pPWS6mR5t63HNtRz5dfrjI4gahgd7cPLxVYU+zS7Xr1iqcQydTSMnMrRJFtIvJOnSQI3NmY09MBIuFutfdQJ0RV2EyV9tOjyIiIlJNHT58mNWrV9OlSxdcLleph6sJnDp1kq+//gKAmTP/iLmU93IFvdgahgdoPjYBYGj3hpxOyGTVjtPMWvgrf7y2E11b1r3k47r3GcKa5d8SfzaGtcu+ZuSE2yohWxERz6q2RbaSOBwOdu3aRY8ePcody2rNvxHp3SGSK9pFcDAmmZQMOyEBNto0rlOsSHapdh1bhJU7p4pkuFwkfv8dCd9+A4aBLSKCBn+4G99mzT2dWq1isZiL/CuVS+ffs3T+PUvnX6qioUOHMnz4cAAeffRRfv31wiMHpKjZs9/E4XDQu3dfevUq/QiPA78tetC2SUjFJCbV0s3DW5GeZWfrwQTe/HoPf7ymI90u0aPNbLYwYvwUPpn9Dzat/oFeA0YREqp5nUWkZqtRRba5c+cSFxfHHXfcUa44ZrOJOnX8i2y7Mqx03ZtL264qyU08x6GXXyXt170AhA8eSPOZM7D6VdyiDnJxQUE6956k8+9ZOv+epfMvVUlpe19JUbt27WD16pWYzWb++Mc/XdZj95/4bT42LXog57FazPnzs/2wj1/2x/PmN78yaVhLhvdoiMl04RE6rdv3oGnLjhw/8is/ffcRE+/4cyVmLSJS+apUkS09PZ34+PhLtmvUqBE2W9Hu6+vXr+f111/nj3/8Ix07dixXHi6XQVpaVrliVBfp27dx5t25ODMzMfv4UP/2O2hy9QjS0rJxJmd6Or1ax2IxExTkm3/+nS5Pp1Pr6Px7ls6/Z+n8l19QkK96AlYTBSMWPK0iepC6XC7eeutVAMaNm0CrVq1K/djk9FzikrIwmaB9s9ALnieTCUxmE5bfvn7PbDJhMpkwW8DiLLkAc6k21TLGb8Wm/OKwq2wxPPyzWMwmTGYTVqsJwyjaxmo1c/e1HbF57Wfd7rPMX36YmLgM7ry6LTYvS2G7858fVouZMTdM5a0XHubX7evoO3A0rdt1vuAxqgr17q5ZdD1rlqp+PatUkW3p0qU8/vjjl2y3ePFiWrRoUfj93r17ue+++xg7diz33nuvW3JxOGr2GwxXnp3ELxaQsnIFAN5NmhI14w/4NagPgNPpqvHnoCrT+fcsnX/P0vn3LJ1/qelKGrHgae7sQfrVV1+xf/8+/P39efjhhy7rZ911NAmAFg2CaRgVctG2dlcWvr42rF7F/174+lixWi34+tiwWkv+e3KpNtUxhre3F3kOFz4+XtX2Z/GymvH1sRES4lfifoBHbruCNmuO8v4Pe1m/5yzHY9O4b2I3OjT/3/Q45z8/WrZuR5+BV7Fx9RIWf/0enf7++iWPUVWod3fNoutZs1TV61mlimw33ngjN95442U95sSJE0yfPp1u3brx3HPPVVBmNUvumTOcnf0W9tOnAKgzchR1r7sBUymXdRcRERGprqrSiAV39yBNS0vjP//5DwBTp07HYvEl+TJGJmzacxaA1o1CLvo4kwmyc/LIzrZjz3MW32+4cDicZOfYsduL7y9Nm+oYIzc3D7PFQk5OHi6Xq0wxPP2z2LwsZOfYSUkxuNg6I4M6RxIeaGPWwl85nZDJo2+uY2iPhkwa2hI/H2ux58eQUTex45fVnI6JZs3yxbRudMslj+FJ6t1ds+h61iyeup6lHbFQrasq8fHxTJ06laioKF577TW8vLwu/aBazDAM0tauIf6zTzDsdiyBgUROnY5/p86eTk1ERESk0lS13pru6kE6e/bbpKSk0KxZc669duJlxXS5DHYdSQSgU7PQiz7WZDJhuAycv30Vi2UYGIaBy0mJ+0vTplrGMAzM5A/ZPb9tdfpZnC4Dw2XgcBiXXM23daMQnrurN5+vimbNrjOs3HaKHYcSuH1UW1o0DC7y/PDxD2LwqEks/eZ9Fn/zATdcczX+tvAqv2KwenfXLLqeNUtVvZ5VcxBrKeTk5DB9+nSSk5O55557OHz4MDt37mTnzp3s27fP0+lVOc6sTM7Ofpu4D9/HsNvxa9eBJk8/qwKbiIiISA1w6NBBFi78CoAHHvgL1sscoXD0TBoZ2Xn4eVtp0SC4IlKUGsjPx4s7RrflLzd1JTzEh+T0XF75YhcfLNlPdq6jSNveA68mon5TsjLTefedNz2UsYhIxaq2PdkSExM5cOAAAHfffXeRfQ0aNGDlypWeSKtKyo4+wtk5b+M4dw4sFupecz11rhqFSSt2iYiIiFR7DoeDf//7H7hcLoYNG0m3bj0uO8au6PxebB2bh2KtopNJS9XVrmkof5/Wm2/XHuWnLSfZeiCBPdFJ9GpXj2b1gwCwWKyMmzSTuS8/xrIfFzF+7Hi6dOnm4cxFRNyr2hbZGjZsyMGDBz2dRpVmuFwkLVnEuYXfgMuFV91wImf8Ad/mLS79YBEREREPy87OZvXq1QCcPn2ajIwMli5dCkCvXr0IDQ31ZHpVxpdfLuDgwQMEBARy770PlClGwVDRri3rujEzqU28vSxMGtqK3u0jmfvDPs4kZrJ291lOJ2bSq309bFYLjZu1pVf/q/hl3Y/85z/P8+67H2Gz2TyduoiI21TbIptcnCMlmbNz55B9YD8Agb36UO/W27D4Vf1VfEREREQAzp07x/33319kW8H3H374Ib179/ZEWlXKmTOneffdWQDcc8/9hIVdfpEsMTWbUwmZmEzQ8bwVIqV2Mpnyv8BU4v5LzaPWLCqIRyZ344OlB9h5KJGjZ9KIT85mSPcG1An0ZtQ1t3Po1184ceIYH3zwLtOn333ReCIi1YmKbDVQxq6dxL4/F1dGBiabjXq3TCHoyv6YTCW/UIqIiIhURRq5cHEul4sXX/wHubm5dO/ek6uvHlemOLujzwHQqkEwAb5aSKw2s1hMmM1m0rMdQMnFNB9vK5ZLxjHTo009Iur4snbXWTKy81iy6QT9O0fRsmEI9/zpYf7x97/x6acfMnDgYNq0aef2n0VExBNUZKtBXHl5JH71OSnLlwHg3agxUTPvxhYZ5eHMRERERMTdvvnmC7Zv34q3tzcPP/xYmT9Q3XUkv8jWRUNFaz2L2US23UH0yVTsDmex/V5WMx2ahRLg48WFOrSd/zSsV8ePsVc2ZfWuM8Sey+LnHWfIynUw5aohDB06nJUrl/PPf/6duXM/xMtLBV4Rqf5UZKsh7LFnOTv7bXJPxgAQMnwEda+fiFkvViIiIiI1zokTx3n77TcAuPvuP9GwYaMyxcnKyWP/iSQAOqvIJr/Jc7iw5xUvspWmp5vZbMJ13vfeNgvDezRky4F4Dsak8Mu+eIL9vXnggb+wbdtWjh2L5r335jBz5j0V88OIiFQiFdmqOcMwSNuwjvhPP8bIzcUcEEDknXcR0KWrp1MTERERkQrgcDj45z+fwW7PpWfP3lxzzfVljrX1YAIOp0GDcH8a1PV3Y5ZSE12qpxuAn4+VJlFBmM6b081sNtG7fQT+Pla2H0pk2ZaT2POcPPTn/+OpJx/j008/pFevPmVaGVdEpCrR+tzVmDM7m9h3ZhP3/rsYubn4tm1H06efVYFNREREpAZ777057N+/l4CAQB599HHM5rLf0m/aGwtAn/YR7kpPaoGCnm4lfTmcrgs+rmPzMPp3jsIErN55hhPZ9bn66nEYhsFzzz1FWlpq5f0QIiIVQEW2air76FFinnmS9F82gdlM2LXX0/Chv2ANqePp1ERERESkgvzyy0Y+/ngeAH/5y2PUq1f24lhyei4HY1IA6K0im1SStk3qcNvotphMsGbXWcLajaNhw0YkJMTz4ov/vOTqpSIiVZmKbNWM4XKRtGQxJ1/4B3mJCVjDwmj0yGOEjRmHqRyfYoqIiIhI1ZaYmMBzzz0NwDXXXM+QIcPLFW/zvjgMoFXDYOoG+5Y/QZFS6tm2HtPHdsBkgo37k+g+YhpWq5U1a1bxxRefeTo9EZEyU1WmGnGkpnD6lZdI/OpzcDoJ6HkFTZ76O74tW3k6NRERERGpQHl5eTz99F9JSUmmRYuW3HPPA+WOuWmfhoqK5/TtGMldY9pjAvbF+XDF0MkAvP32a+zevdOjuYmIlJWKbNVE5q+7OfH0E2Tt24vJZiPitjuJmvlHLH6aoFZERESkpnv99ZfZvXsX/v7+PPPMv/D29i5XvDOJmcTEZWAxm+jZtp6bshS5PH07RjJ1TDtMQLylHS069MXpdPLUU38lMTHR0+mJiFw2FdmqOMPhIOHzzzj9yn9xpqdja9iIxo8/TfDAQZhMpksHEBEREZFq7YcfvuXbb7/EZDLxxBN/p3HjJuWOuXrnGQA6NQ8j0M9WbL/JZLrIV7kPL7WcyVTwZaJ/5/pMHdMes8mE0WAUdeo24Ny5RP72t7+Qm5vj6VRFRC6LimxVmD0ulph/PUfyT0sBCB4yjMZ/ewLv+vU9nJmIiIiIVIbt27fy3/++CMDUqTO48soB5Y6Znetg3Z78ItuQ7g2K7XcCGTl5F/zKzHVw4fUjRS7OYjFhNptJz3YUPqe6tq7L5JGtsVi9CexwM96+/uzfv5fnn39OCyGISLVi9XQCUrK0jeuJ+/gjjNwczP7+RN4xjYBu3T2dloiIiIhUkmPHonn88UdwOBwMGTKM226b6pa4G36NJTvXSUSoHx2ahRbZZzKZyMnJY9/xJPIcJZfS/HysNIkKwoS6tMnls5hNZNsdRJ9Mxe5wFm739bbSv0sUa3dBWOfJnN3yHitW/ETDho2YNm2mBzMWESk9FdmqGFdONnGffET6xg0A+LZuQ+RdM/EKDb3EI0VERESkpkhMTOSRRx4kIyODTp268Ne/Pu2WqUJchsHK7acAGN6jIeYLxMxzuLDnOUvcZ/PSYBgpv5KeY82ignA6DTb+CnU7TCBhz9d88MG7hIWFcc01N3goUxGR0lORrQrJOX6cs3PeJi8+DkwmwsZfQ+iYcZjMupERERERqS1SUlL485/vJS4uloYNG/HPf/673AsdFNh3PImz57LwsVno1ymqWOFO862Jp7VsGIy/rxc/W8w4slNJPrKCl1/+N8HBIQwZMvyy412sOK2hqCLibiqyVQGGy0Xysh9J/PpLcDqxhoYSNf0P+LZq7enURERERKQSZWRk8PDDf+LYsaPUrRvOf/7zGsHBIW6L/9MvJwHo3T4Cp2GQkZNXZL/ZbNJ8a+JxTSIDufeGTrzznRmnPZO0mE38/e9PYrN5069f6ecldAI5v3uOn8/H24rFDfmKiBRQkc3DHGlpxL73Dlm/7gEgoFsPIm6/E0tAgIczExEREZHKlJGRwV/+cj+HDh0gJKQOL7/8JvXrF1+YoKwOnUzh12NJmM0mGoT7s+tIYrE2mm9Nqorm9YP5+7TevFnHl/WLssg4u5u//u0RHvvbc4waMeySj7/U/IJeVjPtm4YS4OOlHm0i4jYqsnlQ5t5fiX13Ds60NExeXoRPupngQUPcMt+GiIiIiFQfqakpPPzwnzh48AABAYG89NLrNGnS1G3xDcPgq9XRAPTtEImfj1eJc65pvjWpSuoE+vB/t/Tg6waPMG/OC2Sc3cO//vE42w7FM/2Wa6gX4nvJGBebX1BExN1UZPMAw+Eg8duvSV66GABb/QZEzbwb7wYNPZyZiIiIiFS2hIQEHnjgXo4diyY4OIT//vcNWrl52pBfjyVx+FQqVouZUX0acyI23a3xRSqK1WJm4rDW9Gr/Eo889iixR7fz4+evsnP/Sfr0H0HnlnXp2CyUiFC/Cy7kISJSWVRkq2T2hHhi58wi59hRAIIHDSZ84s2Y3TSZrYiIiIhUH4cOHWLGjBnExcURFlaXl19+k6ZNm7n1GK7zerEN69GQkABvTqAim1QvTaNC+OSd1/nbU0+zad0y4nZ/ybrcDH49NgiTyYS3l4X6df0JD/GhTqA3dQJ98PG2kJiSg5fVhJ+3FYtFPTVFpGKpyFaJ0jZvIv6jebhycjD7+RFx+50E9rjC02mJiIiIiAds2bKZv/3t/8jIyKBx4ya8+OIrbp2DrcCaXWeIicvA22ZhTN8mbo8vUlm8vLx44R/PMWtWBPPnf8y5g0vxM6Xh23wsuXlw7Gwax86mXfDxvt4WQgK8CQnwpn5df5pFBRHg41WJP4GI1HQqslUCV04O8fM/IW39WgB8WrYiavpMvMLqejgzEREREalshmHw2WcfM3v2m7hcLrp06co//vFvgoKC3X6spLQcvlh1BIBrBzQn0M9WbEVRkerEZDJx991/Ijw8gjfeeJmTBzbQySuTex98kkyHN0npuSSn55KSkUtiajYJydlk5jhwugyyc51k52Zx9lwW+08ks2LbKRqGB9CtVV16tAmnUb0AzY8tIuWiIlsFy4k5wdk5b5MXGwsmE6FjxhE2bgImixaLFhEREaltMjIy+Pe//8mqVcsBuOaaa7j//r9gsbi/N41hGHz040Gyc520qB/E8B6a/1dqjmtvmER4ZAP+9dwT7Nmzi0cfnsH/PfY0/br2AMBsNuFwGew5kkiu3YE9z0Valp2UDDtJaTkkpGSTnJbLqYQMTiVk8P2G4zSqF0D/zlH07xxFnTr+Hv4JRaQ6UpGtghiGQcqKZSR++TmGw4G1Th0ip83Ar207T6cmIiIiIh7w66+7+fvfnyA29iwWi4UHHniYadNuJyUlC4fD5fbjbdoXx67oc1gtJu64uh1ms3roSM1gMpnIycnDL7w1f/jLv/lkzvPEnY3hsUfuZ+jVExk6eiKB/j40iQrChCl/zjabhXCbL+EhvkAwNi8LLRsGE30qlW0HE9gdfY6T8RnMX36YL1YdoW+n+lzZoR6tGoZoQQURKTUV2SqAIz2NuPffJXP3LgD8u3Yj8o5pWAICPJyZiIiIiFS23NxcPvzwPT799EOcTieRkVE8+eSzdO3atcKGpp2Mz+CDpQcAGHtlUxrUVa8cqXnyHC5CwqKY/ucXWfTFHHZsXsmKRZ+xf/cWbp3+Z5pEdb7gYy0WE0H+3nRuGU7nlnXJzMlj64F4Nv0ay6mETNbuPM3anaepV8eXwV0b0K9TJIF+tkr86USkOlKRzc2y9u/j7Nw5OFNTMFmt1J14EyFDhmlsv4iIiEgttHv3Tl588Z/ExBwHYPjwq3joof8joAI/fM3IzuP1r3Zjz3PRvmkdLXYg1ZLJlP8Fxd9H/f6tlc3mzbW33EeLtl1Z9MUczpyM5qW//4kTk6bQqfdYoPiqohaziWy7g+iTqdgdTgBCArwZ1acJSWk5HDmdxoHjScQnZ/P5qiN8veYoV7QNZ0Dn+rRurN5tIlIyFdncxHA4OPfdtyQtWQSGgS0yiqiZd+PdqLGnUxMRERGRSpaQEM+sWW+wbNlSAEJDQ3nggUcYPHhohR43z+Fi1sJfSUzNoW6wD3+Y0BGLuXiBQaQqs1hMmM1m0rMdgFFsv9lsoqQB1p17DKBpyw4snP8Wh/dtY8En77P8p6WMuvZOWnfoWWLHhzyHC3ues8i2YH8bA7o2oGebumTnOtnwaywnYtPZuDeOjXvjqBPoTe92EfRuH0HjCC2WICL/oyKbG+QlJnD2ndnkROev3BQ0YCD1broFs7e3hzMTERERkcqUnp7OZ599zJdffkZ2djYmk4kxY8Zz9933ERgYVKHHdjhdvP3tr+w7nozNy8x913cuNrxNtQCpDkrqZXY+Px9r4XxrvxcUHMqtM/9G9P5f+OGLuZxLOMsnc/5J05YduWrCbTRo0qrUeXhZLXRvU4+rejXm6Jk0ft5xmi0H4klOz2XpLzEs/SWGqDA/urUKp0OzUFo1DMZqUVFbpDZTka2c0rf+QtwH7+PKzsbs60vElDsI7NXb02mJiIiISCVbs2YVzz//HBkZ6QB07NiZ++//M23aVPzCVwUFtp1HEvGymJkxvgOhwT5k5OQVaXehHkAiVVFJvcwAbF4XL2SZTCa69uzP6BFDmD17DutWfsfxI78y+6VHaN2hB4NHTaRtuw6XPL7F/L8edeF1fLlxaEuuGdicfceT2HYgnl+PJnH2XBZnz51g8aYTeHtZaNM4hA7NQmndMIQG4f4quonUMiqylZErN5f4zz4hbe0aAHyatyBq+h/wCg/3cGYiIiIi4gmLF/9ARkY6zZo1Z9q0mQwYMLhShpGlZdl56+s9HDqVitVi4qo+jcmxO9l1JLFY24v1ABKpafz8/Rl97R10v3IkKxfPZ9eWNRzau41De7fRtEU7rrvhRsIadKWked8gvyh9oR51PdrWo3ubcBxOF4dPpvLrsSTSMu3sjj7H7uhzANisZppGBdE8KogWDYJp0SCIOoE+xY5jGMWHxIpI9aQiWxnknjzJ2TlvYz97BkwmQkePIWz8NZisOp0iIiIitdUjj/yV48eP0aVLNywWS6UcMyYunde/2sO5tBx8bBamjW1Pbp6zxN4/cOkeQCI1UUhoPa679X4GjbyR1T99ye6tazgevZ//vvB3AgJD6N53GD2vHElIaL0SH3+hHnW+PlZ6tI2gZ9tIDMPF6cRMDpxI5lBMCsdj08nOdXDoZAqHTqb8L5cAG40jAmkQHkCjegE0rOdPZJg/Vo3lFqkRVBW6DIZhkLpqBQmff4bhcGAJDiHqrhn4tWvv6dRERERExMNCQ8MIDQ2rlGM5nC6WbI7hu3XHcLoM6tXx5f4buhAUYCuxB5uIQFi9+lx3658YMe5Wdm9dyZZ1P5J0LpE1P33Fmp++olGztnTo2peO3fri59fokvFKmjsuPMSX8BBfruwUSWqGnZTMXDKz84ttSak5pGTYScn4X283AH8fK00iA2lcL5DGEQE0jggkMtQPs7lo4e1iPWPVG06kalCRrZScGRnEznuXzJ07APDv1JmIqXdhreAJbEVEREREzncwJpnPVhzhRFz+3G9dW9Zl6ph2BPrZis3BJiLFBQaHctW4m5kxfTrfLFzK+p9/4NjhXzl57AAnjx1g6Tfv07hZazp27c2gAf1w2iIuGu9CPd38fKzUC/WlRcMQDhxLJiPbzrm0HJLSckhKyyUpLYfUTDuZOQ72HU9m3/Hkwsd6Wc1EhvoRFeZHVJg/EWF+1An0pl4dX2zW4j1lfbytVE7/WRG5GBXZSiHr4AFi587BkZyEyWql7g0TCRk2Qks1i4iIiFSg6OhonnvuOXbs2IG/vz8TJkzggQcewGazXfrBNYxhGBw9k8b3G44X9oDx97EyeURr+rSP0H2pSBlYrVY6de9H6069SUs5x75dm9i7cwMxR/cTc+wQMccOsfibj7B5+9K4eVuatepE4+ZtiWrQDJt38bnVLqWgcBYZ6le4zWw2ER7sS0JKNifi0omJS+dkfAb2PBcn4zM4GZ9RLE6ArxdB/jYC/bwI9LMREmijS8u6NK4XSICPtVr8PVCvvOrpUs8tXTsV2S7KcDo598N3JP3wHRgGXhERRM24G58mTT2dmoiIiEiNlpqayu23307Tpk15/fXXiYuL4/nnnycnJ4cnn3zS0+lVmsycPLYfTGDVjtMcj83vuWYxmxjYtT7j+zUj2L/2FRxFKkJQSBh9Bo2hz6AxZGWkcGR//gIJxw7vJT09jSP7d3Bkf/6oJpPJRFi9+jRu2pIunTuCrS7BoREEh9a77PkYrRYzjSMDad80tLBA4XIZJKRkc/ZcFrFJWZxNyuJ0QganEzLJzXOSkZ1HRnbRXqvLt5wCwNtmITzYh7rB+cNW64b4EB7sS2iQN6FBPvhXgSKcE8i5SK9b9cqrmi513UDXDlRku6C8c+eInTub7MOHAAi6sj/1Jt+K2efyP7EQERERkcvz2WefkZmZyRtvvEFISAgATqeTZ555hpkzZxIRcfHhW9WVy2VwMj6DgzHJ/Ho8if3Hk3G68t94Wy1merevx9grmxJRx+8SkUSkrAKD6tBvyBj6Dx5Nk6hAfl6/k4P7dnL8yK+ciYkmLfUciXGnSYw7zfbNqwsfZ7FYqRMWQWh4FCF16hIUUpd6ERFktW5CSrYNq7cfPr7+mM1FFyAxmfK/ClY5tVhMRIblL4hQsD89O49dRxJJy8wlNdNORlZ+oS09K4+sHAc5dgepGXZy7U5OJWRyKiGzxJ/Ny2qmToA3dQJ/+wryIdjfhr+PF/6+VgJ8vfD3seJjs+JlNeNlMeNlNRfOD+cyDJxOA6fLhdNlYM9zFS62kv+vC7vDRa7did3h/O3fom0yc/I4l5qDPc+F0zCwmExYLCYs5vxj1Q32wc/bitVixuZlxtvLgs3Lgs1qxttmwWa1YPMy42OzYvMy42WxYDbnFz/zz2X++skmU/4ZtVjMuMxmUtJycDhchefCMH475QYYBd/D/45pNWOxXHyxmNrSc8tkMpGTk8e+40nY85wYRv7PbhjgwsBsMuFjs9ChWRgBPl615ryUREW2ErhycznxzJO4sjIx+/hQb8rtBPXu6+m0RERERGqNNWvW0Ldv38ICG8Do0aN56qmnWL9+Pdddd53nkisjwzDIsee/wczMdpCT58RxLJkTp1OIS8riVEImpxPzh4mdr2G4P73bRzCgS32C/NRzTaQymc1m6jdsRlhEI64cMg6AjLQUzp46yrm4E6QkxHD02HHOxZ8hL89OYvxpEuNPXzCeyWTG1y8AP/9A/AICCQgMZlVUON4+vvj6+OLt44OPry8+Pj74+OT/6+vri5e3D2fic3C5TFgtFsJ8rYQHWLGY/fD396ZLq0gcThPp2XmcS8vlXGrO/77SckjJyCU9K488h4v4lGziU7Iv7zyYTPlFlXKdzdI5dLISDlJKVosJm5flt0JffmHPx2bB12bFx9tCgK8NP28Lvt5WfL2t+Hnnby/8b1v+vzYvs8d7ELoMA3uek+xcJzl2Bzl2J9m5Rf/NyskjO9dJVm4eWblOsnN++zfXQWZOfkG34IOfknhZzdisZmxeFnxslt9+fgs+3tbCc1ZwXnzPO2+/3+djsxRb+KO6MBm1ucR4AS6HA3viOUxWK5agIEyVtAR7VWGxmHE6XZduKBVC59+zdP49S+ffs3T+y8dsNnn8Brom6du3L9dffz0PP/xwke0DBgxgwoQJxbaXlmEYuC7yBqE8Ct6oFNxeG7/9X/6/pX9zajKBl9WClzW/N4XlMt5ouAyDPIeLC93hm01gtZov2OZS+xXj4m1MmDAwirStrj9LbY6R3wMqvxuU1WIqZQwDl8uFy+nE6XTgcjnzv3c5MVwunE5npfbuKfp6ZCr43yX+Dv32GKP4pjJk8L+Hmn6/53+HKCmn3x+ypJyLnsqSWlSv1+PzOjKWjVHif9ZYJd9umQgKCsLPt2JGH5b2Pk892UpgtlrxiayZQxBK61LdYqVi6fx7ls6/Z+n8e5bOv1QVaWlpBAUVX8U9ODiY1NTUMsc1/TYsqSL4+5rx9/WqkNilZSG/QHcpl2qjGIqhGO6NISK1g+6kRUREREREREREyklFNhERERGpcoKCgkhPTy+2PTU1leDgYA9kJCIiInJxKrKJiIiISJXTvHlzjh49WmRbeno6CQkJNG/e3ENZiYiIiFyYimwiIiIiUuUMHDiQDRs2kJaWVrht6dKlmM1m+vXr58HMREREREqm1UVFREREpMpJTU1lzJgxNGvWjJkzZxIXF8fzzz/PuHHjePLJJz2dnoiIiEgxKrKJiIiISJUUHR3Ns88+y44dO/D392fChAk8+OCD2Gw2T6cmIiIiUoyKbCIiIiIiIiIiIuWkOdlERERERERERETKSUU2ERERERERERGRclKRTUREREREREREpJxUZBMRERERERERESknFdlERERERERERETKSUU2ERERERERERGRclKRTUrkdDp55513uOWWW+jduze9evViypQpbN261dOp1UjR0dHceeeddO3alX79+vHiiy9it9s9nVatsGTJEu6++24GDhxI165dmTBhAl9++SWGYXg6tVopMzOTgQMH0qZNG/bs2ePpdGqNb775hmuuuYZOnTrRu3dv7rrrLnJycjydlkiNpdf9ylPa1/kvvviCq666ik6dOjF+/HhWrVpVLFZ6ejp//etf6dWrF926deNPf/oT8fHxxdpt376dSZMm0blzZ4YMGcKcOXOKHc8wDObMmcPgwYPp3LkzkyZNYufOncVixcXFcd9999GtWzd69erF3/72NzIyMsp3UmqIi90z6HpWH5e6B1m5ciXjx4+nU6dOXHXVVXz11VfFYtjtdl544QX69etH165dufPOOzl69GixdqX92+vO509tsmLFCm688Ua6detG//79uf/++zl58mSxdjX+99MQKUFGRobRs2dP4x//+IexatUqY/Xq1cY999xjtGvXztiwYYOn06tRUlJSjH79+hm33HKLsWbNGuOLL74wevToYTzzzDOeTq1WmDhxovHggw8aixYtMjZs2GD85z//Mdq2bWu8/vrrnk6tVnrxxReNK6+80mjdurWxe/duT6dTK7z11ltGt27djNmzZxubN282li5dajz11FNGRkaGp1MTqZH0ul+5SvM6/8MPPxht2rQxXn75ZWPjxo3GE088YbRv397YsWNHkVhTp041Bg4caCxatMhYvny5MXbsWGP8+PFGXl5eYZvjx48bXbt2Ne655x5jw4YNxvvvv2906NDBmDt3bpFYs2fPNjp06GC8//77xoYNG4x77rnH6NatmxETE1PYxm63G2PHjjXGjh1rrFixwli0aJExcOBAY8aMGRVzsqqZC90z6HpWH5e6B9myZYvRrl0744knnjA2btxovPzyy0abNm2MJUuWFInzxBNPGD169DC++OILY82aNcbkyZONAQMGGGlpaYVtSvu3153Pn9pk06ZNRtu2bY1HH33UWL9+vbFo0SJj5MiRxvDhw43s7OzCdrXh91NFNimRw+EwUlJSim0bNWqUMXPmTA9lVTPNmjXL6Nq1q5GcnFy47bPPPjPatWtnxMbGei6xWuLcuXPFtj3++ONG9+7dDafT6YGMaq8jR44YXbt2NebPn68iWyWJjo422rdvb/z888+eTkWk1tDrfuUqzev8yJEjjYceeqhIm0mTJhl33XVX4ffbt283Wrdubaxdu7ZwW3R0tNGmTRtj0aJFhdueeOIJY8iQIUZubm7htpdeesno2bNn4bacnByje/fuxksvvVTYJjc31xgyZIjx1FNPFW77/vvvjTZt2hjR0dGF29auXWu0bt3a2LVr1+WeihrlYvcMup7VQ2nuQaZOnWpMmjSpyLaHHnrIGD16dOH3Z8+eNdq1a2d89tlnhduSk5ONrl27GnPmzCncVtq/ve58/tQmTzzxhDF06FDD5XIVbtu4caPRunVrY8uWLYXbasPvp4aLSoksFgvBwcHFtrVp06bWd4N1tzVr1tC3b19CQkIKt40ePRqXy8X69es9l1gtERoaWmxbu3btyMjIICsrywMZ1V7PPfccN910E82aNfN0KrXG119/TcOGDRk0aJCnUxGpNfS6X7ku9Tp/8uRJjh8/zujRo4u0ufrqq9m4cWPhULI1a9YQFBREv379Cts0b96cdu3asWbNmsJta9asYdiwYdhstiKx0tLS2LFjB5A/vCkjI6PIMW02GyNGjCgWq02bNjRv3rxwW79+/QgJCWH16tVlPSU1woXuGXQ9q49L3YPY7XY2b97MqFGjimy/+uqriY6O5tSpUwCsW7cOl8tVpF1ISAj9+vUrdv4v9bfX3c+f2sThcODv74/JZCrcFhgYCFA4fLO2/H6qyCal5nA42LVrV5EnnpTf0aNHi53ToKAgwsPDS5xLQCretm3biIiIICAgwNOp1BpLly7l0KFD3HPPPZ5OpVbZtWsXrVu35q233qJv37507NiRm266iV27dnk6NZEaS6/7nnf+63zBOf99saZFixbk5eUVzid09OhRmjVrVuQNJOS/8SuIkZWVxdmzZ4td3+bNm2MymQrbFfz7+3YtWrTgzJkzhfNRlfRcMZlMNGvWrFY/Vy52z6DrWX1c6h4kJiaGvLy8Es8rUOT8h4WFFesg0qJFiyLntTR/e935/KltrrvuOqKjo/nkk09IT0/n5MmT/Pe//6V9+/Z0794dqD2/nyqySanNnTuXuLg47rjjDk+nUqOkpaURFBRUbHtwcDCpqakeyKh227p1K4sXL2bq1KmeTqXWyM7O5vnnn+fBBx9UYbOSJSQksG7dOhYuXMhTTz3Fm2++iclkYurUqZw7d87T6YnUSHrd96zfv84XnPPfX5OC7wv2p6WlFfbKON/51y09Pb3EWDabDV9f3yKxbDYb3t7exY5pGMZlHbO2udQ9g65n9XGpe5DyXsugoKAi57U0f3vd+fypbXr27Mkbb7zBSy+9RM+ePRk+fDjnzp3jnXfewWKxALXn99N6Wa2lWktPTy/VUM9GjRoV6XIJsH79el5//XX++Mc/0rFjx4pKUcSjYmNjefDBB+nduze33Xabp9OpNd5++23CwsK4/vrrPZ1KrWMYBllZWbz66qu0bdsWgC5dujB06FA+/vhj7r//fg9nKCLiPnqdr/50z1BzXOoepH///h7OUC7H9u3beeSRR5g4cSKDBw8mJSWFt956ixkzZvDpp5/i4+Pj6RQrjYpstcjSpUt5/PHHL9lu8eLFhd1wAfbu3ct9993H2LFjuffeeysyxVopKCiosBJ/vtTU1GLdnqXipKWlMX36dEJCQnj99dcxm9XRtzKcPn2a9957jzfffLPw96BgLrysrCwyMzPx9/f3ZIo1WlBQECEhIYU3t5A/j0n79u05cuSIBzMTqbn0uu8ZF3qdLzjn6enphIeHF2l//v6goCBiY2OLxT3/uhX0gvj99bXb7WRnZxeJZbfbyc3NLdK7Ii0tDZPJVKRdRkZGiceMiooqw1mo3kpzz6DrWX1c6h5kzJgxQPHzX9K1LOm8pqWlFfmbWpq/ve58/tQ2zz33HH369OHRRx8t3Na1a1cGDx7MwoULmTRpUq35/VSRrRa58cYbufHGGy/rMSdOnGD69Ol069aN5557roIyq91KGrufnp5OQkKC5r+rJDk5OcycOZP09HQWLFhQYldhqRinTp0iLy+PGTNmFNt322230aVLFz7//HMPZFY7tGzZkpiYmBL35ebmVnI2IrWDXvcr38Ve5wvO+e/n4zl69CheXl40atSosN3GjRsxDKPIPEHHjh2jdevWAPj5+REVFVXs+h47dgzDMArjF/x77NixIgWGo0ePUr9+/cIeH82bN+fQoUNFYhmGwbFjx4pMCF5blOae4aWXXgJ0PauDS92DNG7cGC8vL44ePcqAAQMK9/1+jq3mzZuTmJhYrMD1++dAaf72uvPvQW0THR3NsGHDimyLjIykTp06hde5tvy9VVcNuaD4+HimTp1KVFQUr732Gl5eXp5OqUYaOHAgGzZsKKzgQ36vQ7PZXCtfcCubw+HggQce4OjRo8ydO5eIiAhPp1SrtGvXjg8//LDI12OPPQbAM888w1NPPeXhDGu2IUOGkJKSwv79+wu3JScns3fvXjp06ODBzERqLr3uV65Lvc43atSIpk2bsnTp0iLbFy9eTN++fQunUBk4cCCpqals3LixsM2xY8fYt28fAwcOLNw2cOBAVqxYQV5eXpFYQUFBdOvWDYDu3bsTEBDAkiVLCtvk5eXx008/FYt14MABjh8/Xrht48aNpKSk1MpVoUtzz6DrWX1c6h7EZrPRu3dvfvzxxyKPKxh11bBhQwD69++P2Wzmp59+KmyTmprKunXrip3/S/3tdffzpzapX78++/btK7Lt9OnTJCcn06BBA6AW/b01REqQnZ1tjB8/3ujWrZuxYsUKY8eOHYVfe/fu9XR6NUpKSorRr18/49ZbbzXWrl1rfPnll0bPnj2NZ555xtOp1QqPP/640bp1a+O9994r8jzfsWOHkZub6+n0aqVNmzYZrVu3Nnbv3u3pVGo8p9NpXH/99cbw4cONRYsWGcuXLzcmTpxo9OrVy4iPj/d0eiI1kl73K1dpXue///57o02bNsarr75qbNq0yXjyySeN9u3bG9u3by8Sa+rUqcagQYOMxYsXGytWrDDGjh1rjB8/3sjLyytsc/z4caNr167GfffdZ2zYsMGYN2+e0aFDB2Pu3LlFYs2ePdvo2LGjMW/ePGPDhg3GfffdZ3Tr1s2IiYkpbGO3242xY8caY8eONVauXGksWrTIGDRokDFjxowKPGPVS0n3DLqe1UNp7kG2bNlitGvXznjqqaeMTZs2Ga+++qrRpk0bY/HixUViPfHEE0bPnj2NL7/80li7dq1x6623GgMGDDDS0tIK25T2b687nz+1ybx584zWrVsbzz77rLF+/Xpj0aJFxtixY40rr7zSSEpKKmxXG34/TYZhGJdXlpPa4NSpU8W6exZo0KABK1eurOSMarbo6GieffZZduzYgb+/PxMmTODBBx8stgCFuN/QoUM5ffp0iftWrFhR+CmZVJ7Nmzdz22238eWXX9KpUydPp1PjJSUl8a9//YtVq1aRl5dHz549eeyxx2jZsqWnUxOpsfS6X3lK+zr/xRdf8M4773DmzBmaNWvGQw89xJAhQ4q0T09P51//+hfLli3D4XDQv39/Hn/88WK947Zv387zzz/P/v37CQ0N5ZZbbmH69OlFhj0ZhsGcOXP49NNPSUpKol27djz22GOFvS8KxMXF8dxzz7Fu3TqsVisjRozgr3/9q1bj/s2F7hl0PauH0tyDrFixgldeeYVjx45Rv359ZsyYwQ033FAkjt1u5+WXX2bhwoVkZmbSvXt3Hn/88SLzjEPp//a68/lTWxiGwWeffcb8+fM5efIk/v7+dO3alQcffLDYdajpv58qsomIiIiIiIiIiJST5mQTEREREREREREpJxXZREREREREREREyklFNhERERERERERkXJSkU1ERERERERERKScVGQTEREREREREREpJxXZREREREREREREyklFNhERERERERERkXJSkU1ERERERERERKScVGQTqcU2b95MmzZtWLp0qadTcbs2bdrw+uuvV0jsU6dO0aZNG77++usKiV8VPfroowwdOrTItoo8xyIiIiKXY8qUKUyZMsUjx66N94YiUjKrpxMQEfdq06ZNqdp9+OGHFZxJxVu9ejW7d+/mvvvu83QqF3XmzBlmzZrFunXriI+PJzAwkO7duzNt2jS6d+/u6fQKxcXF8fnnnzN8+HDatWvn6XRERESkhjt48CBvvvkme/bsITExkZCQEFq2bMnQoUMrtWA2dOhQTp8+Xfh9aGgozZo1484772TEiBGVloeIVH8qsonUMC+++GKR7xcuXMj69euLbW/RogXR0dGVmZrbrV69mk8++aTEItvu3buxWCweyKqobdu2MWPGDABuvPFGWrRoQWJiIt988w2TJ0/mySefZPLkyR7OMl98fDxvvPEGDRo0KFZke/bZZzEMw0OZiYiISE2zfft2brvtNurXr8+NN95IeHg4Z8+eZdeuXXz44YeV3iutXbt23HnnnUD+PdGCBQu49957efrpp7n55psv+tgGDRqwe/durFa9vRap7fRXQKSGmTBhQpHvd+3axfr164ttB6pckS0rKws/Pz+3xPL29nZLnPJITU3l/vvvx8fHh/nz59O4cePCfXfeeSfTpk3jueeeo3379nTt2tVziZaCl5eXp1MQERGRGmTWrFkEBgby5ZdfEhQUVGTfuXPnKj2fiIiIIvfL11xzDSNHjmTevHkXLLI5HA5cLhc2m61K3HuKiOdpTjYRweVy8fbbbzNw4EA6derE7bffzokTJ4q127VrF9OmTaNHjx506dKFW2+9lW3bthVrt2/fPu666y66d+9Ot27duP3229m5c2eRNl9//TVt2rThl19+4emnn6Zv374MGjSocP/q1auZPHkyXbt2pVu3bsyYMYPDhw8X7n/00Uf55JNPgPwhsgVfBUqaLywuLo6//vWv9O/fn44dOzJ06FCeeuop7HY7ACkpKbzwwguMGzeObt260b17d+666y4OHDhw+ScVWLBgAQkJCfzlL38pUmAD8PHx4fnnnwfgzTffLNz++uuvlzjkt+B8nTp1qnDb8uXLmTFjRuHPM3z4cN58802cTmeRx06ZMoWxY8dy5MgRpkyZQpcuXRgwYADvvPNOYZvNmzdzww03APDYY48Vns+CuUVKmpOtJHFxcTz22GNceeWVdOzYkTFjxvDll18Wa/fRRx8xZswYunTpwhVXXMF1113H999/f8n4IiIiUjPExMTQsmXLYgU2gLCwsML//uqrr7jtttvo27cvHTt25Oqrr+bTTz8t1THsdjuvvfYaI0aMoGPHjgwaNIgXX3yx8N7vYsLDw2nevHnhMNKCedfeffdd5s2bx/Dhw+nUqRPR0dEXnJMtOjqa+++/nz59+tC5c2euuuoqXn755SJtSnvvJCLVg3qyiQjvvPMOJpOJqVOnkpGRwdy5c3n44Yf54osvCtts3LiR6dOn07FjR+69915MJhNff/01t99+O59++imdO3cG4PDhw9xyyy34+/tz1113YbVaWbBgAVOmTOHjjz+mS5cuRY79zDPPEBoayj333ENWVhYA3377LY8++ij9+/fn4YcfJjs7m/nz5zN58mS++eYbGjZsyKRJk4iPjy9xKGxJ4uLiuOGGG0hPT2fixIk0b96cuLg4fvzxR3JycrDZbJw8eZLly5czatQoGjZsSGJiIgsWLODWW29l0aJFREREXNZ5XblyJd7e3lx99dUl7m/UqBE9evRg48aN5ObmXvYnoN988w1+fn7ceeed+Pn5sWnTJl577TUyMjL4v//7vyJtU1NTueuuuxgxYgSjR4/mxx9/5D//+Q+tW7dm0KBBtGjRgj/96U+89tprTJo0iR49egBc1pxxiYmJTJw4EZPJxC233EJoaChr1qzhb3/7GxkZGdxxxx0AfP755zz33HNcddVV3HbbbeTm5nLw4EF27drFuHHjLusciIiISPXUoEEDduzYwaFDh2jduvUF282fP59WrVoxdOhQrFYrq1at4plnnsEwDG655ZYLPs7lcnH33Xezbds2Jk6cSIsWLTh06BAffPABx48f56233rpofnl5ecTGxhISElJk+9dff01ubi4TJ07EZrMRHByMy+Uq9vgDBw5wyy23YLVamTRpEg0aNCAmJoaVK1fy4IMPAqW/dxKR6kNFNhEhNzeXb7/9FpvNBkBQUBD/+Mc/Cm96DMPg6aefpnfv3sydOxeTyQTATTfdxJgxY3jllVd47733AHjllVfIy8tj/vz5NGrUCMjvbj9q1Cj+/e9/8/HHHxc5dnBwMPPmzSucPy0zM5N//OMf3HjjjTz77LOF7a699lpGjRrF7NmzefbZZ+nWrRtNmza94FDY3/vvf/9LYmIin3/+OZ06dSrcfv/99xfONdamTRt+/PFHzOb/dfKdMGECo0eP5ssvv+See+65rPMaHR1Ns2bNCs9rSQp68x0/frzUi1YUeOmll/Dx8Sn8/uabb+bJJ59k/vz5PPjgg0WOGx8fzwsvvMA111wDwA033MDQoUP56quvGDRoEHXr1mXgwIG89tprdO3atVTn9PdefvllnE4n33//PXXq1CnM6aGHHuKNN97gpptuwsfHh59//plWrVrx2muvXfYxREREpGaYOnUq06dP55prrqFz58706NGDvn370rt37yLTVHz88cdF7nduvfVWpk2bxvvvv3/RItv333/Phg0b+Oijj+jZs2fh9latWvHUU0+xffv2Ih8mOhwOkpKSgPz7pjlz5pCYmFhsbrjY2FiWLVtGaGho4bbzRxoUeO655zAMg2+++Yb69esXbn/44YcL/7u0904iUn1ouKiIcN111xUpyBTciJw8eRKA/fv3c/z4ccaNG0dycjJJSUkkJSWRlZVF37592bJlCy6XC6fTyfr16xk+fHhhgQ2gXr16jB07lm3btpGRkVHk2BMnTiyyQMGGDRtIS0tjzJgxhcdJSkrCbDbTpUsXNm/efNk/n8vlYvny5QwZMqRIga1AQdHQZrMVFticTifJycn4+fnRrFkz9u3bd9nHzczMxN/f/6JtCvZnZmZedvzzb7oyMjJISkqiZ8+eZGdnc/To0SJt/fz8ihTObDYbnTp1KrzG5WUYBj/99BNDhw7FMIwi165///6kp6ezd+9eIL+IGxsby+7du91ybBEREal++vXrx2effcbQoUM5cOAAc+fOZdq0aQwcOJAVK1YUtjv/fic9PZ2kpCR69erFyZMnSU9Pv2D8pUuX0qJFC5o3b17kvqRPnz4Axe4p161bR9++fenbty8TJkxg6dKlTJgwoUhRDGDkyJFFCmwlSUpKYsuWLVx//fVFCmzwv/vOy7l3EpHqQz3ZRKTYi3/B3BhpaWkAHD9+HKDYEMTzpaenY7fbyc7OplmzZsX2t2jRApfLxdmzZ2nVqlXh9oYNGxZpV3Cs22+/vcTjBAQEXPyHKUFSUhIZGRlFjlsSl8vFhx9+yKeffsqpU6eKzG32+6ECpeHv73/J4lnB/vPnHimtw4cP88orr7Bp06Zixcvf33RGRkYW3tQVCA4O5uDBg5d93JIkJSWRlpbGggULWLBgwQXbAEyfPp0NGzZw44030qRJE/r168fYsWMLh6iKiIhI7dC5c2feeOMN7HY7Bw4cYPny5cybN4/777+fb7/9lpYtW7Jt2zZef/11du7cSXZ2dpHHp6enExgYWGLsEydOEB0dTd++fUvc//vFFbp06cIDDzyAyWTCx8eHFi1alDhf3O/vXUtS8CHmxYbBXs69k4hUHyqyiUiR4ZHnKxhGWfDvI488Qrt27Ups6+fnV6pJZH/v9/OQFRzrxRdfJDw8vFj783u9udusWbN49dVXuf7667n//vsJDg7GbDbzz3/+szCvy9GiRQv27duH3W6/4JDRgwcP4uXlVTjf2+8LYQV+v5hBWloat956KwEBAfzpT3+icePGeHt7s3fvXv7zn/8UmxukIs8bUHi88ePHc+2115bYpmA4bIsWLVi6dCk///wza9eu5aeffuLTTz/lnnvu4U9/+lOF5ikiIiJVj81mo3PnznTu3JmmTZvy2GOPsXTpUsaPH88dd9xB8+bNefTRR4mKisLLy4vVq1czb968EudCK+ByuWjdujWPPfZYifsjIyOLfF+nTh2uvPLKS+bqruGbl3PvJCLVh4psInJJBUM/AwICLnrzERoaiq+vL8eOHSu27+jRo5jNZqKiokp1rLCwsEve6FyoIFVSXgEBAUVWJy3Jjz/+SO/evfnnP/9ZZHtaWlrhPBmXY+jQoezYsYMlS5aUOMfZqVOn2LZtG8OGDSu8YTu/F+H5n56eOXOmyGN/+eUXUlJSeOONN7jiiiuKxCyr0p7PkoSGhuLv74/L5SrVDaqfnx9XX301V199NXa7nfvuu49Zs2Yxc+bMy14AQkRERGqOjh07Avnzoq1cuRK73c7bb79dZORFaaYPady4MQcOHKBv377luscpi4L72UOHDl2wzeXeO4lI9aA52UTkkjp27Ejjxo157733Shz+WNCV3WKx0K9fP1asWFGk2JOYmMgPP/xAjx49Ljncc8CAAQQEBDB79mzy8vIueCwAX19f4H/DWi/EbDYzfPhwVq1axZ49e4rtL+ilZrFYivVYW7JkCXFxcReNfyGTJk0iPDycf//738XmPsvNzeWxxx7DZDJx1113FW5v3LgxAFu2bCnclpWVxbffflvsZzo/d8hfpr60S9qXpLTnsyQWi4WrrrqKH3/8scQbyvOvW3JycpF9NpuNFi1aYBhGiddcREREap5NmzaVOFJg9erVADRv3rywJ/757dLT0/nqq68uGX/06NHExcXx+eefF9uXk5NTuKp9RQgNDeWKK67gq6++KvZB6fn3naW9dxKR6kM92UTkksxmM8899xzTp09n7NixXHfddURERBAXF8fmzZsJCAhg1qxZADzwwANs2LCByZMnM3nyZCwWCwsWLMBut/OXv/zlkscKCAjg6aef5pFHHuG6667j6quvJjQ0lDNnzrB69Wq6d+/Ok08+CUCHDh2A/NWb+vfvj8ViYcyYMSXGfeihh1i/fj1TpkwpXMY9ISGBpUuX8umnnxIUFMTgwYN58803eeyxx+jWrRuHDh3i+++/L7KIw+UIDg7m1VdfZcaMGVx77bXceOONtGjRgsTERL755htOnjzJE088QZcuXQof069fP+rXr8/f/vY3jh49isVi4auvvqJOnTpFbtK6detGcHAwjz76KFOmTMFkMrFw4cIyDWst0LhxY4KCgvjss8/w9/fHz8+Pzp07l/rn//Of/8zmzZuZOHEiN954Iy1btiQ1NZW9e/eyceNGfvnlFwCmTZtG3bp16d69O2FhYRw9epSPP/6YQYMGlWnOPREREal+nnvu0C7dfwAAAz5JREFUObKzsxkxYgTNmzcnLy+P7du3s2TJEho0aMB1111HYmIiXl5e/OEPf+Cmm24iMzOTL774grCwMBISEi4af8KECSxZsoSnnnqKzZs30717d5xOJ0ePHmXp0qXMnTu3xAWx3OXxxx/n5ptv5tprr2XSpEk0bNiQ06dP8/PPP7Nw4UKg9PdOIlJ9qMgmIqXSu3dvFixYwFtvvcXHH39MVlYW4eHhdO7cmUmTJhW2a9WqFZ988gkvvfQSs2fPxjAMOnfuzL///e8ixaSLGTduHPXq1WPOnDm8++672O12IiIi6NmzJ9ddd11hu5EjRzJlyhQWLVrEd999h2EYFyyyRURE8Pnnn/Pqq6/y/fffk5GRQUREBAMHDiwcqvmHP/yB7Oxsvv/+exYvXkz79u2ZPXs2L730UpnPW48ePfjuu++YPXs2S5cuJT4+HofDAcC8efOKTcbr5eXFG2+8wTPPPMOrr75KeHg4t99+O0FBQUXmFKlTpw6zZs3ihRde4JVXXiEoKIjx48fTt29fpk2bVqZcvby8eP755/nvf//L008/jcPh4F//+lepi2x169bliy++4M0332TZsmXMnz+fkJAQWrZsWWRlrkmTJvH999/z/vvvk5WVRWRkJFOmTOGPf/xjmfIWERGR6ueRRx5h6dKlrF69mgULFpCXl0f9+vWZPHkyd999N0FBQQQFBfHaa6/xyiuv8MILL1C3bl1uvvlmQkND+etf/3rR+GazmTfffJN58+axcOFCli1bhq+vLw0bNmTKlCklLtTlTm3bti2895w/fz65ubnUr1+f0aNHF7Yp7b2TiFQfJqM83R5EROSybdy4kenTp9OjRw/eeeedCy6KICIiIiIiItWH5mQTEalkffv25YUXXmDz5s089thj5RriKSIiIiIiIlWDerKJiIiIiIiIiIiUk3qyiYiIiIiIiIiIlJOKbCIiIiIiIiIiIuWkIpuIiIiIiIiIiEg5qcgmIiIiIiIiIiJSTiqyiYiIiIiIiIiIlJOKbCIiIiIiIiIiIuWkIpuIiIiIiIiIiEg5qcgmIiIiIiIiIiJSTiqyiYiIiIiIiIiIlJOKbCIiIiIiIiIiIuX0/4+MmBobfdp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124744"/>
            <a:ext cx="6153269" cy="25089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3717032"/>
            <a:ext cx="7121961" cy="290387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68832" y="4755101"/>
            <a:ext cx="4007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забудьте сделать обратное преобразование после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32254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9073008" cy="484915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78092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95400" y="1124744"/>
            <a:ext cx="7225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28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767408" y="2132856"/>
            <a:ext cx="3451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21294"/>
              </p:ext>
            </p:extLst>
          </p:nvPr>
        </p:nvGraphicFramePr>
        <p:xfrm>
          <a:off x="4371158" y="3789040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0629"/>
              </p:ext>
            </p:extLst>
          </p:nvPr>
        </p:nvGraphicFramePr>
        <p:xfrm>
          <a:off x="7464152" y="3789040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1127448" y="148478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439816" y="1988840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предсказаний –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Encoding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063552" y="2060848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числовые тоже как-то видоизменить (удалить, заменить на квантиль)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279576" y="3573016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хорошему «редкость» тоже проверять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на кросс-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7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88640"/>
            <a:ext cx="10729192" cy="52082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Делаем многое в рамках единого </a:t>
            </a:r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C6B47D3-A1C5-4700-BB7D-7567E5D71703}"/>
              </a:ext>
            </a:extLst>
          </p:cNvPr>
          <p:cNvSpPr txBox="1">
            <a:spLocks/>
          </p:cNvSpPr>
          <p:nvPr/>
        </p:nvSpPr>
        <p:spPr>
          <a:xfrm>
            <a:off x="2207568" y="1268760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4016" y="10527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519936" y="1124744"/>
            <a:ext cx="852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4016" y="134076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344" y="2060848"/>
            <a:ext cx="732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1344" y="4509120"/>
            <a:ext cx="681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9336" y="3284984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0096" y="45091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'preprocessors'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'model'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91344" y="566124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91344" y="6021288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223792" y="5733256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можно оптимизировать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целиком!</a:t>
            </a:r>
          </a:p>
        </p:txBody>
      </p:sp>
    </p:spTree>
    <p:extLst>
      <p:ext uri="{BB962C8B-B14F-4D97-AF65-F5344CB8AC3E}">
        <p14:creationId xmlns:p14="http://schemas.microsoft.com/office/powerpoint/2010/main" val="1425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24" grpId="0"/>
      <p:bldP spid="25" grpId="0"/>
      <p:bldP spid="26" grpId="0"/>
      <p:bldP spid="27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Которым Нужна предобработка</a:t>
            </a: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FEFA06-F431-4C57-B830-BCD854FD35F2}"/>
              </a:ext>
            </a:extLst>
          </p:cNvPr>
          <p:cNvSpPr txBox="1">
            <a:spLocks/>
          </p:cNvSpPr>
          <p:nvPr/>
        </p:nvSpPr>
        <p:spPr>
          <a:xfrm>
            <a:off x="479376" y="1268760"/>
            <a:ext cx="53285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D95791-B2CD-4A43-8698-B7B8A7F9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1772816"/>
            <a:ext cx="3266704" cy="22322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AB3F3A-AD93-4EED-8B4C-C92F81E3225F}"/>
              </a:ext>
            </a:extLst>
          </p:cNvPr>
          <p:cNvSpPr/>
          <p:nvPr/>
        </p:nvSpPr>
        <p:spPr>
          <a:xfrm>
            <a:off x="407368" y="4293096"/>
            <a:ext cx="53735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Сингулярное Разложение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056" y="1628800"/>
            <a:ext cx="4824536" cy="44809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4869160"/>
            <a:ext cx="5050040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-171400"/>
            <a:ext cx="10938938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для которых Предобработка Рекомендуется</a:t>
            </a:r>
            <a:endParaRPr lang="ru-RU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9C779B-A9A7-4B10-94C1-C1937C97D051}"/>
              </a:ext>
            </a:extLst>
          </p:cNvPr>
          <p:cNvSpPr/>
          <p:nvPr/>
        </p:nvSpPr>
        <p:spPr>
          <a:xfrm>
            <a:off x="335360" y="2060848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Ближайшие Соседи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12CDA9-1E10-4531-91C9-E851BD4A135E}"/>
              </a:ext>
            </a:extLst>
          </p:cNvPr>
          <p:cNvSpPr/>
          <p:nvPr/>
        </p:nvSpPr>
        <p:spPr>
          <a:xfrm>
            <a:off x="335360" y="2708920"/>
            <a:ext cx="3538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Кластеризация (Вся)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/>
              <p:nvPr/>
            </p:nvSpPr>
            <p:spPr>
              <a:xfrm>
                <a:off x="407368" y="3284984"/>
                <a:ext cx="315652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284984"/>
                <a:ext cx="3156520" cy="477888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61553AE-0CC9-41AE-9F41-13FC12FD879D}"/>
              </a:ext>
            </a:extLst>
          </p:cNvPr>
          <p:cNvSpPr/>
          <p:nvPr/>
        </p:nvSpPr>
        <p:spPr>
          <a:xfrm>
            <a:off x="2855640" y="4111373"/>
            <a:ext cx="5073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71A0FCF-91DA-4EB0-9C91-9AFEACBA9FF1}"/>
              </a:ext>
            </a:extLst>
          </p:cNvPr>
          <p:cNvSpPr/>
          <p:nvPr/>
        </p:nvSpPr>
        <p:spPr>
          <a:xfrm>
            <a:off x="119336" y="1340768"/>
            <a:ext cx="9607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расстоянии (метрические)</a:t>
            </a:r>
            <a:endParaRPr lang="tr-TR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063F85B-942C-4A7A-8DF1-DC52BDFD9B63}"/>
              </a:ext>
            </a:extLst>
          </p:cNvPr>
          <p:cNvSpPr/>
          <p:nvPr/>
        </p:nvSpPr>
        <p:spPr>
          <a:xfrm>
            <a:off x="1487488" y="4653136"/>
            <a:ext cx="9865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основном привод к виду Нормального распределения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F43EDB-CB8F-4C37-BDEF-5E160EF7E814}"/>
              </a:ext>
            </a:extLst>
          </p:cNvPr>
          <p:cNvSpPr/>
          <p:nvPr/>
        </p:nvSpPr>
        <p:spPr>
          <a:xfrm>
            <a:off x="6600056" y="2060848"/>
            <a:ext cx="4979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/>
              <p:nvPr/>
            </p:nvSpPr>
            <p:spPr>
              <a:xfrm>
                <a:off x="1952401" y="5132809"/>
                <a:ext cx="8280920" cy="862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401" y="5132809"/>
                <a:ext cx="8280920" cy="862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45F6464-9AC9-49A2-84EB-990309E172FE}"/>
              </a:ext>
            </a:extLst>
          </p:cNvPr>
          <p:cNvSpPr/>
          <p:nvPr/>
        </p:nvSpPr>
        <p:spPr>
          <a:xfrm>
            <a:off x="5447928" y="2564904"/>
            <a:ext cx="6434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особенности Радиальное Ядро (потому что это непрерывный аналог ближайших соседей)</a:t>
            </a:r>
          </a:p>
        </p:txBody>
      </p:sp>
    </p:spTree>
    <p:extLst>
      <p:ext uri="{BB962C8B-B14F-4D97-AF65-F5344CB8AC3E}">
        <p14:creationId xmlns:p14="http://schemas.microsoft.com/office/powerpoint/2010/main" val="38507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13" grpId="0"/>
      <p:bldP spid="17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-171400"/>
            <a:ext cx="10585175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которые Могут работать и Без Предобработки</a:t>
            </a:r>
            <a:endParaRPr lang="ru-RU"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9188CD-CB64-42FF-8B48-FC078E0BAFC3}"/>
              </a:ext>
            </a:extLst>
          </p:cNvPr>
          <p:cNvSpPr/>
          <p:nvPr/>
        </p:nvSpPr>
        <p:spPr>
          <a:xfrm>
            <a:off x="623392" y="1196752"/>
            <a:ext cx="50405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endParaRPr lang="ru-RU" sz="2400" dirty="0"/>
          </a:p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(а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еще и сам с категориальными признаками разберется)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72231E-A467-409F-8630-77D5F1A9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268760"/>
            <a:ext cx="4785620" cy="168383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E9B61A-6A20-4203-B00D-C6D3028B81D3}"/>
              </a:ext>
            </a:extLst>
          </p:cNvPr>
          <p:cNvSpPr/>
          <p:nvPr/>
        </p:nvSpPr>
        <p:spPr>
          <a:xfrm>
            <a:off x="983432" y="3933056"/>
            <a:ext cx="5328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/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27B232-0FD0-40E5-B555-D1AC40017902}"/>
              </a:ext>
            </a:extLst>
          </p:cNvPr>
          <p:cNvSpPr/>
          <p:nvPr/>
        </p:nvSpPr>
        <p:spPr>
          <a:xfrm>
            <a:off x="479376" y="4869160"/>
            <a:ext cx="42482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/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991544" y="5805264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вроде как на сходимость влияет «одинаковость признаков»</a:t>
            </a:r>
          </a:p>
        </p:txBody>
      </p:sp>
    </p:spTree>
    <p:extLst>
      <p:ext uri="{BB962C8B-B14F-4D97-AF65-F5344CB8AC3E}">
        <p14:creationId xmlns:p14="http://schemas.microsoft.com/office/powerpoint/2010/main" val="239433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3" grpId="0"/>
      <p:bldP spid="11" grpId="0"/>
      <p:bldP spid="16" grpId="0"/>
      <p:bldP spid="18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871296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Лучший Взгляд на 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45905-2401-45B4-9815-2555D969B95B}"/>
              </a:ext>
            </a:extLst>
          </p:cNvPr>
          <p:cNvSpPr txBox="1"/>
          <p:nvPr/>
        </p:nvSpPr>
        <p:spPr>
          <a:xfrm>
            <a:off x="1847528" y="1484784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5259E26-A197-4890-8831-A91E827CAE98}"/>
              </a:ext>
            </a:extLst>
          </p:cNvPr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МО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B9521C-63A3-4848-BB9D-0046D7636290}"/>
              </a:ext>
            </a:extLst>
          </p:cNvPr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30F06C6-A25A-4740-9E23-DC638F6853C6}"/>
              </a:ext>
            </a:extLst>
          </p:cNvPr>
          <p:cNvSpPr txBox="1">
            <a:spLocks/>
          </p:cNvSpPr>
          <p:nvPr/>
        </p:nvSpPr>
        <p:spPr>
          <a:xfrm>
            <a:off x="1559496" y="5013177"/>
            <a:ext cx="2592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</a:t>
            </a: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-243408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Последние слова о Предобработке</a:t>
            </a:r>
            <a:endParaRPr lang="ru-RU" sz="3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4A89D8-A974-461D-BF88-3DA687144DCD}"/>
              </a:ext>
            </a:extLst>
          </p:cNvPr>
          <p:cNvSpPr/>
          <p:nvPr/>
        </p:nvSpPr>
        <p:spPr>
          <a:xfrm>
            <a:off x="335360" y="908720"/>
            <a:ext cx="1137726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новых данных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(в идеале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модели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(оптимизируем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Не обязательно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признаки обрабатывать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одинаково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+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масштабирования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Методы, основанные на расстоянии как правило улучшаются при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Но иногда даже деревья могут выиграть от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степенного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ln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Законом не запрещено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предобрабатывать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целевую переменную</a:t>
            </a:r>
          </a:p>
        </p:txBody>
      </p:sp>
    </p:spTree>
    <p:extLst>
      <p:ext uri="{BB962C8B-B14F-4D97-AF65-F5344CB8AC3E}">
        <p14:creationId xmlns:p14="http://schemas.microsoft.com/office/powerpoint/2010/main" val="786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4916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7408" y="1052736"/>
            <a:ext cx="101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839416" y="1628800"/>
            <a:ext cx="1165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479376" y="3356992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479376" y="3789040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71446" y="2239574"/>
            <a:ext cx="6215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20" y="4229348"/>
            <a:ext cx="2712679" cy="24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74" y="2416551"/>
            <a:ext cx="4730758" cy="26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5190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62065"/>
            <a:ext cx="6984776" cy="5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47728" y="262155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29545" y="1218268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41630" y="1193960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26634" y="705130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55" idx="3"/>
            <a:endCxn id="56" idx="0"/>
          </p:cNvCxnSpPr>
          <p:nvPr/>
        </p:nvCxnSpPr>
        <p:spPr>
          <a:xfrm flipH="1">
            <a:off x="3533802" y="1059162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55" idx="5"/>
            <a:endCxn id="57" idx="0"/>
          </p:cNvCxnSpPr>
          <p:nvPr/>
        </p:nvCxnSpPr>
        <p:spPr>
          <a:xfrm>
            <a:off x="7623077" y="1059162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-96688" y="764704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284628" y="289891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26477" y="2898327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19694" y="2104269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92831" y="1975524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56" idx="4"/>
            <a:endCxn id="62" idx="0"/>
          </p:cNvCxnSpPr>
          <p:nvPr/>
        </p:nvCxnSpPr>
        <p:spPr>
          <a:xfrm>
            <a:off x="3533802" y="2165765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56" idx="4"/>
            <a:endCxn id="63" idx="0"/>
          </p:cNvCxnSpPr>
          <p:nvPr/>
        </p:nvCxnSpPr>
        <p:spPr>
          <a:xfrm flipH="1">
            <a:off x="1594020" y="2165765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Овал 67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487052" y="2605022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584022" y="2814861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17815" y="1900438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7" idx="4"/>
            <a:endCxn id="69" idx="0"/>
          </p:cNvCxnSpPr>
          <p:nvPr/>
        </p:nvCxnSpPr>
        <p:spPr>
          <a:xfrm>
            <a:off x="8609910" y="1900438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17167" y="3310424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-21157" y="3674476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199375" y="3294140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26032" y="3650684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58143" y="311950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488270" y="3779054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68853" y="1563382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284008" y="1905334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37597" y="4308153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378384" y="4291869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60070" y="442168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60070" y="5332483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26741" y="35523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53398" y="392293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53397" y="4293532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05243" y="4616585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36562" y="4598210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48494" y="4887278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264352" y="5589240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284628" y="5434857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55439" y="479337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39008" y="573208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201059" y="509059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 rot="1552697">
            <a:off x="1297541" y="5636696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Ансамбли</a:t>
            </a:r>
          </a:p>
        </p:txBody>
      </p:sp>
    </p:spTree>
    <p:extLst>
      <p:ext uri="{BB962C8B-B14F-4D97-AF65-F5344CB8AC3E}">
        <p14:creationId xmlns:p14="http://schemas.microsoft.com/office/powerpoint/2010/main" val="18277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6" grpId="0" animBg="1"/>
      <p:bldP spid="57" grpId="0" animBg="1"/>
      <p:bldP spid="58" grpId="0"/>
      <p:bldP spid="61" grpId="0"/>
      <p:bldP spid="62" grpId="0" animBg="1"/>
      <p:bldP spid="63" grpId="0" animBg="1"/>
      <p:bldP spid="64" grpId="0"/>
      <p:bldP spid="65" grpId="0"/>
      <p:bldP spid="68" grpId="0" animBg="1"/>
      <p:bldP spid="69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/>
      <p:bldP spid="95" grpId="0"/>
      <p:bldP spid="9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7" idx="3"/>
            <a:endCxn id="10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3" y="3420269"/>
            <a:ext cx="3354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7" idx="4"/>
            <a:endCxn id="27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7" idx="5"/>
            <a:endCxn id="28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7" idx="4"/>
            <a:endCxn id="32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6703463" y="4142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843285" y="4715413"/>
            <a:ext cx="155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Голосование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002385" y="503291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Бэггинг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655950" y="535041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Случайный Лес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6835185" y="5861235"/>
            <a:ext cx="329652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Адаптивный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Градиентный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158221" y="561404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Стэкинг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567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 animBg="1"/>
      <p:bldP spid="28" grpId="0" animBg="1"/>
      <p:bldP spid="32" grpId="0" animBg="1"/>
      <p:bldP spid="33" grpId="0"/>
      <p:bldP spid="34" grpId="0"/>
      <p:bldP spid="35" grpId="0"/>
      <p:bldP spid="36" grpId="0"/>
      <p:bldP spid="38" grpId="0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Линейные Модели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49619E-D2EE-4455-989B-81F07773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1471799"/>
            <a:ext cx="4988560" cy="26356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B3223C-A144-42AF-B0F5-70541CC0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4112402"/>
            <a:ext cx="4988560" cy="263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/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/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  <a:blipFill>
                <a:blip r:embed="rId7"/>
                <a:stretch>
                  <a:fillRect t="-12500" r="-2464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/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2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  <a:blipFill>
                <a:blip r:embed="rId8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/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6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83862" y="1533126"/>
            <a:ext cx="671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найдите самый популярный класс / среднее значение  среди k ближайших точек.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E0A4A-1EDB-466C-90C1-3BBB2067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38" y="3493890"/>
            <a:ext cx="3672408" cy="29483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A722A-1C90-4E77-81A2-7C0A1627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54" y="1700808"/>
            <a:ext cx="4118815" cy="22595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C8F73C-BA61-4245-AEBA-F573745F7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154" y="4218659"/>
            <a:ext cx="4118815" cy="2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Вероятностные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BDA37-B439-4514-8099-7B578923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980728"/>
            <a:ext cx="4224984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/>
              <p:nvPr/>
            </p:nvSpPr>
            <p:spPr>
              <a:xfrm>
                <a:off x="839416" y="980728"/>
                <a:ext cx="5940152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980728"/>
                <a:ext cx="5940152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/>
              <p:nvPr/>
            </p:nvSpPr>
            <p:spPr>
              <a:xfrm>
                <a:off x="839416" y="2276872"/>
                <a:ext cx="551688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276872"/>
                <a:ext cx="5516880" cy="1222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4697760"/>
            <a:ext cx="4088694" cy="21602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4643434"/>
            <a:ext cx="4191517" cy="2214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983432" y="3501008"/>
                <a:ext cx="9937104" cy="990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501008"/>
                <a:ext cx="9937104" cy="990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4127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/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/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/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/>
              <p:nvPr/>
            </p:nvSpPr>
            <p:spPr>
              <a:xfrm>
                <a:off x="551384" y="3501008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01008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/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/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/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/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667" y="3986333"/>
            <a:ext cx="4920112" cy="264737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9442" y="1129247"/>
            <a:ext cx="4768924" cy="25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и Ансамбли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C8A4D8-0615-4746-A56A-3AA59E63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340768"/>
            <a:ext cx="3820195" cy="20609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C69A2D0-CB0A-42AE-9E05-D7234C368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1" y="4643386"/>
            <a:ext cx="3398431" cy="17988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E31864C-9A60-41FA-80B4-3A8D304D8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06" y="4643385"/>
            <a:ext cx="3413961" cy="18080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AA54C0-D954-4BDE-8189-A975B649C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272" y="4643386"/>
            <a:ext cx="3316139" cy="175509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998339"/>
            <a:ext cx="7034872" cy="16585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9930" y="3839454"/>
            <a:ext cx="4092388" cy="69641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8570" y="3388626"/>
            <a:ext cx="2898506" cy="12328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114" y="3822462"/>
            <a:ext cx="4411241" cy="7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Бустинги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97FD4B-6925-194E-A7FF-AD4AE1C2BC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33" b="13922"/>
          <a:stretch/>
        </p:blipFill>
        <p:spPr>
          <a:xfrm>
            <a:off x="1415480" y="942479"/>
            <a:ext cx="9525000" cy="2731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6FBFA-7329-AE20-22F5-EBBF6E42A6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636" t="22088" b="21848"/>
          <a:stretch/>
        </p:blipFill>
        <p:spPr>
          <a:xfrm>
            <a:off x="5185857" y="3710420"/>
            <a:ext cx="1846247" cy="18732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37B92D-505C-CB74-65DD-21050BDC5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84" t="21807" r="32136" b="22130"/>
          <a:stretch/>
        </p:blipFill>
        <p:spPr>
          <a:xfrm>
            <a:off x="1897893" y="3787722"/>
            <a:ext cx="1939980" cy="183027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A26CBF-9788-9DE7-BA9C-AAA61E616C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0" t="21803" r="64811" b="22134"/>
          <a:stretch/>
        </p:blipFill>
        <p:spPr>
          <a:xfrm>
            <a:off x="8326726" y="3697254"/>
            <a:ext cx="1985564" cy="187328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779D4C-F0DD-AB96-AA8E-71809F848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39" y="5213826"/>
            <a:ext cx="3140197" cy="120836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559AC8-2E3B-20C6-6429-8678161E9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389" y="5656630"/>
            <a:ext cx="1966722" cy="102446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BC91D65-8275-5139-C7A6-4A9B0A028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792" y="5785240"/>
            <a:ext cx="3404150" cy="7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773286" y="848845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68533" y="1546500"/>
            <a:ext cx="1088426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sklearn.linear_model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 =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'ridge'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'lasso'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knr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))]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1081" y="3177716"/>
            <a:ext cx="117022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n_estimators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100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random_state=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ru-RU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estimators=estimators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70" y="4451294"/>
            <a:ext cx="5591175" cy="180975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95400" y="594928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reg.transform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780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654184" y="830386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ADAC35-B56A-4779-8BFB-DCA64004F35B}"/>
              </a:ext>
            </a:extLst>
          </p:cNvPr>
          <p:cNvSpPr txBox="1">
            <a:spLocks/>
          </p:cNvSpPr>
          <p:nvPr/>
        </p:nvSpPr>
        <p:spPr>
          <a:xfrm>
            <a:off x="1773286" y="848845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Реализация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2063718"/>
            <a:ext cx="94218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final_layer_rfr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RandomForestRegressor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final_layer_gbr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DecisionTreeRegressor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rf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final_layer_rfr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dt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final_layer_gbr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multi_layer_regressor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StackingRegressor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estimators=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'ridge'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RidgeCV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'lasso'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LassoCV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knr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))],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final_estimator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final_layer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80" y="1910881"/>
            <a:ext cx="5254202" cy="259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взрослые дяди это делают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928D0BB-1268-4C8E-9B16-11F18DAEFA6D}"/>
              </a:ext>
            </a:extLst>
          </p:cNvPr>
          <p:cNvSpPr txBox="1">
            <a:spLocks/>
          </p:cNvSpPr>
          <p:nvPr/>
        </p:nvSpPr>
        <p:spPr>
          <a:xfrm>
            <a:off x="1847528" y="109315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24A0ED3-F762-4DE6-AF3D-66DF0165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60" y="1535264"/>
            <a:ext cx="5944873" cy="431696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503712" y="6309064"/>
            <a:ext cx="393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https://github.com/kaz-Anova/StackNet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137" y="1507022"/>
            <a:ext cx="5532913" cy="43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93710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 на которые нужно себе ответить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C744A99-28BC-4F3E-B982-F2E707B61A4E}"/>
              </a:ext>
            </a:extLst>
          </p:cNvPr>
          <p:cNvSpPr/>
          <p:nvPr/>
        </p:nvSpPr>
        <p:spPr>
          <a:xfrm>
            <a:off x="742728" y="97939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7949D2C-21B5-45B4-B5B9-6DBC51FB374A}"/>
              </a:ext>
            </a:extLst>
          </p:cNvPr>
          <p:cNvSpPr/>
          <p:nvPr/>
        </p:nvSpPr>
        <p:spPr>
          <a:xfrm>
            <a:off x="7439431" y="1414109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C7A813E-8993-422A-8322-6C70F2C2E3C4}"/>
              </a:ext>
            </a:extLst>
          </p:cNvPr>
          <p:cNvSpPr/>
          <p:nvPr/>
        </p:nvSpPr>
        <p:spPr>
          <a:xfrm>
            <a:off x="335360" y="1700808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9AC13F9-5EBC-4469-8DCE-1F313A285AF8}"/>
              </a:ext>
            </a:extLst>
          </p:cNvPr>
          <p:cNvSpPr/>
          <p:nvPr/>
        </p:nvSpPr>
        <p:spPr>
          <a:xfrm>
            <a:off x="737257" y="2873052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7022B9-8800-4853-B27C-725E9A17E778}"/>
              </a:ext>
            </a:extLst>
          </p:cNvPr>
          <p:cNvSpPr/>
          <p:nvPr/>
        </p:nvSpPr>
        <p:spPr>
          <a:xfrm>
            <a:off x="166664" y="3573016"/>
            <a:ext cx="73201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9269C4D-04DE-4B33-B867-8565703862A4}"/>
              </a:ext>
            </a:extLst>
          </p:cNvPr>
          <p:cNvSpPr/>
          <p:nvPr/>
        </p:nvSpPr>
        <p:spPr>
          <a:xfrm>
            <a:off x="5674783" y="3398385"/>
            <a:ext cx="65172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Ансамблевые Методы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 (радиальное ядро)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87BAEFC-11B2-41D9-9387-FEC37A47550D}"/>
              </a:ext>
            </a:extLst>
          </p:cNvPr>
          <p:cNvSpPr/>
          <p:nvPr/>
        </p:nvSpPr>
        <p:spPr>
          <a:xfrm>
            <a:off x="6287303" y="4582461"/>
            <a:ext cx="5182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Логистическая, Линейная Регрессии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839457" y="565991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920958"/>
            <a:ext cx="9124946" cy="56891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287688" y="59783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25677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980728"/>
            <a:ext cx="5814466" cy="56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4EA354-4D88-420F-B6D4-2C4C84834558}"/>
              </a:ext>
            </a:extLst>
          </p:cNvPr>
          <p:cNvSpPr/>
          <p:nvPr/>
        </p:nvSpPr>
        <p:spPr>
          <a:xfrm>
            <a:off x="479376" y="1412776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Your_Model_of_Choice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BD0901-53A3-4FEB-B589-568604A60EEF}"/>
              </a:ext>
            </a:extLst>
          </p:cNvPr>
          <p:cNvSpPr/>
          <p:nvPr/>
        </p:nvSpPr>
        <p:spPr>
          <a:xfrm>
            <a:off x="551384" y="2132856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Hyper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Parameters_of_the_Model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B72E7E-3329-419F-B8D0-21ACA7678318}"/>
              </a:ext>
            </a:extLst>
          </p:cNvPr>
          <p:cNvSpPr/>
          <p:nvPr/>
        </p:nvSpPr>
        <p:spPr>
          <a:xfrm>
            <a:off x="695400" y="422108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5A845E-B0F3-4785-AC98-42637F0925DB}"/>
              </a:ext>
            </a:extLst>
          </p:cNvPr>
          <p:cNvSpPr/>
          <p:nvPr/>
        </p:nvSpPr>
        <p:spPr>
          <a:xfrm>
            <a:off x="695400" y="3140968"/>
            <a:ext cx="1020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\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F60004-241E-46B7-9D96-2845D09A40C2}"/>
              </a:ext>
            </a:extLst>
          </p:cNvPr>
          <p:cNvSpPr/>
          <p:nvPr/>
        </p:nvSpPr>
        <p:spPr>
          <a:xfrm>
            <a:off x="623392" y="270892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l-G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ϵ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(0.2…0.4)</a:t>
            </a:r>
            <a:endParaRPr lang="ru-RU" sz="2400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8" grpId="0"/>
      <p:bldP spid="19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340768"/>
            <a:ext cx="7267251" cy="47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5380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88640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Регрессии 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8333" r="-3398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575720" y="2204864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278092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356992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4581128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791744" y="5877272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980728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3933056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184" r="-3155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4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90872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335360" y="1700808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124744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356992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26974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8F5AF-FDFE-472D-8242-54A8416809F0}"/>
              </a:ext>
            </a:extLst>
          </p:cNvPr>
          <p:cNvSpPr txBox="1"/>
          <p:nvPr/>
        </p:nvSpPr>
        <p:spPr>
          <a:xfrm>
            <a:off x="2711624" y="836712"/>
            <a:ext cx="8915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191344" y="1556792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479376" y="3068960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911424" y="2132856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559496" y="3789040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0808"/>
            <a:ext cx="4837537" cy="1882418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623392" y="4581128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Топ_К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Метрики</a:t>
            </a:r>
          </a:p>
        </p:txBody>
      </p:sp>
    </p:spTree>
    <p:extLst>
      <p:ext uri="{BB962C8B-B14F-4D97-AF65-F5344CB8AC3E}">
        <p14:creationId xmlns:p14="http://schemas.microsoft.com/office/powerpoint/2010/main" val="7352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562619" y="1898524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061738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53826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416" y="1925834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479376" y="1268760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221088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3501008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278092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57645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5762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5762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5698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33411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33387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3338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32753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09176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09152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09152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0851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584941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584917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58491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584917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63352" y="5157192"/>
            <a:ext cx="6336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надежности можно объединить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 повторить много раз)</a:t>
            </a:r>
          </a:p>
        </p:txBody>
      </p:sp>
    </p:spTree>
    <p:extLst>
      <p:ext uri="{BB962C8B-B14F-4D97-AF65-F5344CB8AC3E}">
        <p14:creationId xmlns:p14="http://schemas.microsoft.com/office/powerpoint/2010/main" val="40157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типы кросс-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99"/>
          <a:stretch/>
        </p:blipFill>
        <p:spPr>
          <a:xfrm>
            <a:off x="0" y="3933056"/>
            <a:ext cx="3600400" cy="249861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15"/>
          <a:stretch/>
        </p:blipFill>
        <p:spPr>
          <a:xfrm>
            <a:off x="4223792" y="980728"/>
            <a:ext cx="3600400" cy="248363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03"/>
          <a:stretch/>
        </p:blipFill>
        <p:spPr>
          <a:xfrm>
            <a:off x="4079776" y="3861048"/>
            <a:ext cx="3600400" cy="249483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75"/>
          <a:stretch/>
        </p:blipFill>
        <p:spPr>
          <a:xfrm>
            <a:off x="0" y="1052736"/>
            <a:ext cx="3600400" cy="248599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812"/>
          <a:stretch/>
        </p:blipFill>
        <p:spPr>
          <a:xfrm>
            <a:off x="8040216" y="2636912"/>
            <a:ext cx="401074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типы кросс-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71AF08-2E43-7551-0522-09ECCEBB93A9}"/>
              </a:ext>
            </a:extLst>
          </p:cNvPr>
          <p:cNvSpPr txBox="1"/>
          <p:nvPr/>
        </p:nvSpPr>
        <p:spPr>
          <a:xfrm>
            <a:off x="155340" y="917912"/>
            <a:ext cx="1188132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Здравствуйте, мне бы модель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отвалидировать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чем поможете?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Начните с классического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Train-Test Split 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можно, чтоб оценка была несмещенная?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Могу посоветовать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K-Fold Validation</a:t>
            </a:r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если у меня в данных есть временная ось?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Тогда берите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Там еще есть группы, которые не должны пересекаться!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Нестрашно, есть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Grouped 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Ой, про дисбаланс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таргета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еще забыл!!!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Ок, воткните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Stratified Grouped 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 не поняли! </a:t>
            </a:r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ще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важно нормальное распределение фичей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О, у нас как раз осталась последняя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Bootstrap Stratified Grouped 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Здорово! А это учитывает шум в данных? 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Нет, но вот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Robust Bootstrap Stratified Grouped Time Series K-Fold Validation </a:t>
            </a:r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...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устаревание объектов во времени учтет?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Sample Weighted Through Time Robust Bootstrap Stratified Grouped Time Series K-Fold Validation</a:t>
            </a:r>
          </a:p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Ой, сложно, я, пожалуй, просто </a:t>
            </a:r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Train-Test Split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возьму.</a:t>
            </a:r>
          </a:p>
        </p:txBody>
      </p:sp>
    </p:spTree>
    <p:extLst>
      <p:ext uri="{BB962C8B-B14F-4D97-AF65-F5344CB8AC3E}">
        <p14:creationId xmlns:p14="http://schemas.microsoft.com/office/powerpoint/2010/main" val="362711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488803" y="2401583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3F08AA-6E1E-40D2-A449-DA2A9311A8FE}"/>
              </a:ext>
            </a:extLst>
          </p:cNvPr>
          <p:cNvSpPr/>
          <p:nvPr/>
        </p:nvSpPr>
        <p:spPr>
          <a:xfrm>
            <a:off x="488803" y="4649415"/>
            <a:ext cx="99112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'-MSE'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'neg_mean_squared_error'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'neg_mean_absolute_error'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'max_error’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cv=ShuffleSplit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479376" y="1052736"/>
            <a:ext cx="9145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ShuffleSplit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2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/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66094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Параметры и </a:t>
            </a:r>
            <a:r>
              <a:rPr lang="ru-RU" sz="32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гиперпараметры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Autofit/>
          </a:bodyPr>
          <a:lstStyle/>
          <a:p>
            <a:pPr algn="ctr">
              <a:buNone/>
            </a:pPr>
            <a:b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2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052736"/>
            <a:ext cx="10081120" cy="57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64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</a:t>
            </a:r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ГиперПараметров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20D94FA-3528-487A-97F5-9606215637A9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D0CE70F-EC03-45FC-A61B-6798B298BC41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39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7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41" grpId="0" animBg="1"/>
      <p:bldP spid="42" grpId="0" animBg="1"/>
      <p:bldP spid="43" grpId="0" animBg="1"/>
      <p:bldP spid="44" grpId="0"/>
      <p:bldP spid="4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Поиск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4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6605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19675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184482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21778" y="3302265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565794" y="4094353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6B2EF7-9A88-9F08-3DAF-B9845EFC8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910" b="32683"/>
          <a:stretch/>
        </p:blipFill>
        <p:spPr>
          <a:xfrm>
            <a:off x="335360" y="1064393"/>
            <a:ext cx="5180504" cy="127443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F8E6A9-E43E-F34D-BFF3-6F46A0C96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2636912"/>
            <a:ext cx="3356262" cy="25909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72E596-80F7-C4E8-FC7D-5CA73E755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808" y="2636912"/>
            <a:ext cx="7344816" cy="2691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10D15-9C92-C20E-4FF3-1920AC0D2758}"/>
              </a:ext>
            </a:extLst>
          </p:cNvPr>
          <p:cNvSpPr txBox="1"/>
          <p:nvPr/>
        </p:nvSpPr>
        <p:spPr>
          <a:xfrm>
            <a:off x="2639616" y="5853501"/>
            <a:ext cx="6211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https://optuna.org/</a:t>
            </a:r>
          </a:p>
        </p:txBody>
      </p:sp>
    </p:spTree>
    <p:extLst>
      <p:ext uri="{BB962C8B-B14F-4D97-AF65-F5344CB8AC3E}">
        <p14:creationId xmlns:p14="http://schemas.microsoft.com/office/powerpoint/2010/main" val="260069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767408" y="126876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2191916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312802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207840" y="4136132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344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3">
            <a:extLst>
              <a:ext uri="{FF2B5EF4-FFF2-40B4-BE49-F238E27FC236}">
                <a16:creationId xmlns:a16="http://schemas.microsoft.com/office/drawing/2014/main" id="{A12C2F3A-46FE-4BE1-9E3A-1AC72AD6FABC}"/>
              </a:ext>
            </a:extLst>
          </p:cNvPr>
          <p:cNvSpPr txBox="1">
            <a:spLocks/>
          </p:cNvSpPr>
          <p:nvPr/>
        </p:nvSpPr>
        <p:spPr>
          <a:xfrm>
            <a:off x="7680176" y="1527599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фильтрации</a:t>
            </a:r>
            <a:endParaRPr lang="ru-RU" sz="2800" dirty="0"/>
          </a:p>
        </p:txBody>
      </p:sp>
      <p:sp>
        <p:nvSpPr>
          <p:cNvPr id="34" name="Заголовок 3">
            <a:extLst>
              <a:ext uri="{FF2B5EF4-FFF2-40B4-BE49-F238E27FC236}">
                <a16:creationId xmlns:a16="http://schemas.microsoft.com/office/drawing/2014/main" id="{53292BC9-3364-49F5-98B7-8C6B03505841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</a:t>
            </a:r>
            <a:endParaRPr lang="ru-RU" sz="2800" dirty="0"/>
          </a:p>
        </p:txBody>
      </p:sp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3966CA66-7858-4031-817B-B99DCA92AC7E}"/>
              </a:ext>
            </a:extLst>
          </p:cNvPr>
          <p:cNvSpPr txBox="1">
            <a:spLocks/>
          </p:cNvSpPr>
          <p:nvPr/>
        </p:nvSpPr>
        <p:spPr>
          <a:xfrm>
            <a:off x="47328" y="293867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Встроенные методы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412776"/>
            <a:ext cx="7277354" cy="1296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2852936"/>
            <a:ext cx="8160216" cy="12813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  <p:bldP spid="3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Пусть модель сама решает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50762"/>
          <a:stretch/>
        </p:blipFill>
        <p:spPr>
          <a:xfrm rot="16200000">
            <a:off x="2943271" y="-1319585"/>
            <a:ext cx="3243768" cy="802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DC7E53-777C-49ED-BCB9-92BB16B8AA07}"/>
              </a:ext>
            </a:extLst>
          </p:cNvPr>
          <p:cNvSpPr txBox="1"/>
          <p:nvPr/>
        </p:nvSpPr>
        <p:spPr>
          <a:xfrm>
            <a:off x="983432" y="4455494"/>
            <a:ext cx="9649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6AA94F"/>
                </a:solidFill>
                <a:latin typeface="Courier New" panose="02070309020205020404" pitchFamily="49" charset="0"/>
              </a:rPr>
              <a:t>Даты первого и последнего обращения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FD878-9D12-403C-AB7E-CB5BFF1F3CCC}"/>
              </a:ext>
            </a:extLst>
          </p:cNvPr>
          <p:cNvSpPr txBox="1"/>
          <p:nvPr/>
        </p:nvSpPr>
        <p:spPr>
          <a:xfrm>
            <a:off x="983432" y="6027003"/>
            <a:ext cx="7776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Длина сайта конкурентов как посимвольно, так и «</a:t>
            </a:r>
            <a:r>
              <a:rPr lang="ru-RU" sz="24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подоменно</a:t>
            </a:r>
            <a:r>
              <a:rPr lang="ru-RU" sz="24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»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A686A-F6C0-4E18-B6B9-BEB8F523BE1B}"/>
              </a:ext>
            </a:extLst>
          </p:cNvPr>
          <p:cNvSpPr txBox="1"/>
          <p:nvPr/>
        </p:nvSpPr>
        <p:spPr>
          <a:xfrm>
            <a:off x="983432" y="5056582"/>
            <a:ext cx="8928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6AA94F"/>
                </a:solidFill>
                <a:latin typeface="Courier New" panose="02070309020205020404" pitchFamily="49" charset="0"/>
              </a:rPr>
              <a:t>Общее количество «положительных» и «отрицательных» обращений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90914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9FE610-635D-4457-BF89-3A44A4DDC034}"/>
              </a:ext>
            </a:extLst>
          </p:cNvPr>
          <p:cNvSpPr/>
          <p:nvPr/>
        </p:nvSpPr>
        <p:spPr>
          <a:xfrm>
            <a:off x="4565460" y="3358561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38F122-A70B-48B9-B477-1F48174C4B27}"/>
              </a:ext>
            </a:extLst>
          </p:cNvPr>
          <p:cNvSpPr/>
          <p:nvPr/>
        </p:nvSpPr>
        <p:spPr>
          <a:xfrm>
            <a:off x="316988" y="3286553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B4CC3C-A08B-49E5-B99B-0A9ECBA1751C}"/>
              </a:ext>
            </a:extLst>
          </p:cNvPr>
          <p:cNvSpPr/>
          <p:nvPr/>
        </p:nvSpPr>
        <p:spPr>
          <a:xfrm>
            <a:off x="142021" y="1751796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426FD2-8F27-4CD5-AA21-D80B4CD070F4}"/>
              </a:ext>
            </a:extLst>
          </p:cNvPr>
          <p:cNvSpPr/>
          <p:nvPr/>
        </p:nvSpPr>
        <p:spPr>
          <a:xfrm>
            <a:off x="142021" y="1247740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C8F77BD-DFA3-4CA0-94EA-FA27EBFB5635}"/>
              </a:ext>
            </a:extLst>
          </p:cNvPr>
          <p:cNvSpPr/>
          <p:nvPr/>
        </p:nvSpPr>
        <p:spPr>
          <a:xfrm>
            <a:off x="142021" y="225585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LD 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LDA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.scalings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B4FD24D-BBB8-4FC5-AF79-35E3EE296DDA}"/>
              </a:ext>
            </a:extLst>
          </p:cNvPr>
          <p:cNvSpPr/>
          <p:nvPr/>
        </p:nvSpPr>
        <p:spPr>
          <a:xfrm>
            <a:off x="370987" y="4665637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D947807-59BE-441B-B8E8-4CF9B54FF294}"/>
              </a:ext>
            </a:extLst>
          </p:cNvPr>
          <p:cNvSpPr/>
          <p:nvPr/>
        </p:nvSpPr>
        <p:spPr>
          <a:xfrm>
            <a:off x="4773536" y="4498819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12224" y="551723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5900" y="3142537"/>
            <a:ext cx="3480645" cy="139705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035" y="5097685"/>
            <a:ext cx="3312368" cy="138151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/>
          <a:srcRect l="24670" t="23451" r="50789" b="41777"/>
          <a:stretch/>
        </p:blipFill>
        <p:spPr>
          <a:xfrm>
            <a:off x="4989560" y="4930867"/>
            <a:ext cx="3042059" cy="129614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36081" y="594928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.estimator_weights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8"/>
          <a:stretch/>
        </p:blipFill>
        <p:spPr bwMode="auto">
          <a:xfrm>
            <a:off x="4390493" y="1031716"/>
            <a:ext cx="3240360" cy="16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9"/>
          <a:stretch/>
        </p:blipFill>
        <p:spPr bwMode="auto">
          <a:xfrm>
            <a:off x="8206917" y="1103724"/>
            <a:ext cx="3355510" cy="17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21" grpId="0"/>
      <p:bldP spid="24" grpId="0"/>
      <p:bldP spid="28" grpId="0"/>
      <p:bldP spid="29" grpId="0"/>
      <p:bldP spid="30" grpId="0"/>
      <p:bldP spid="31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9187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563114-90E1-4247-AD6E-08D95BA53342}"/>
              </a:ext>
            </a:extLst>
          </p:cNvPr>
          <p:cNvSpPr/>
          <p:nvPr/>
        </p:nvSpPr>
        <p:spPr>
          <a:xfrm>
            <a:off x="1746251" y="1090044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(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валидационные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данные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0CC7342-2F4D-4F5C-9D6A-B0C3E8F484D8}"/>
              </a:ext>
            </a:extLst>
          </p:cNvPr>
          <p:cNvSpPr/>
          <p:nvPr/>
        </p:nvSpPr>
        <p:spPr>
          <a:xfrm>
            <a:off x="3149049" y="1746699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DCDCDC"/>
                </a:solidFill>
                <a:latin typeface="Courier New" panose="02070309020205020404" pitchFamily="49" charset="0"/>
              </a:rPr>
              <a:t>=?</a:t>
            </a:r>
            <a:r>
              <a:rPr lang="fr-FR" sz="240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A831180-9A42-46C5-B166-52A5517589F1}"/>
              </a:ext>
            </a:extLst>
          </p:cNvPr>
          <p:cNvSpPr/>
          <p:nvPr/>
        </p:nvSpPr>
        <p:spPr>
          <a:xfrm>
            <a:off x="22773" y="2208364"/>
            <a:ext cx="11237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-apple-system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A03AFBF-0E3C-48DE-BD8A-A2B518C84B99}"/>
              </a:ext>
            </a:extLst>
          </p:cNvPr>
          <p:cNvSpPr/>
          <p:nvPr/>
        </p:nvSpPr>
        <p:spPr>
          <a:xfrm>
            <a:off x="250247" y="2860831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8908922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384945" y="1391419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29942" y="2289441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Успешность Решения Задачи по обработке данных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25786" y="3321049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Чистка/Обработка данных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817626" y="3517088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Генерация хороших признаков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7120578" y="3829254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Выбор адекватной модели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9326250" y="4150019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Verdana" panose="020B0604030504040204" pitchFamily="34" charset="0"/>
                <a:ea typeface="Verdana" panose="020B0604030504040204" pitchFamily="34" charset="0"/>
              </a:rPr>
              <a:t>Настройка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 модели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0447977" y="4422880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Удача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817805" y="423544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288176" y="4451266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109466" y="482022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361808" y="5206166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465128" y="5518080"/>
            <a:ext cx="1247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191344" y="935054"/>
            <a:ext cx="1188132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наше всё (для больших данных учимся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PySpark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рисуем, рисуем и еще раз рисуем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seaborn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matplotlib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plotly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нормализация, стандартизация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степенное;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 /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Encoding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+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пишут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или точность 99.999999%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Перекрестная проверка, Метрики (лучше несколько)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+предобработка и т.п.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optuna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Визуализируем что можем в модели;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смотрим где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11794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Еще Можно Почитать про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BE0830-9ACD-463A-BE80-12585DA4C18E}"/>
              </a:ext>
            </a:extLst>
          </p:cNvPr>
          <p:cNvSpPr txBox="1">
            <a:spLocks/>
          </p:cNvSpPr>
          <p:nvPr/>
        </p:nvSpPr>
        <p:spPr>
          <a:xfrm>
            <a:off x="1847528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B7A80-B0E0-493B-88C6-D5FF779122BD}"/>
              </a:ext>
            </a:extLst>
          </p:cNvPr>
          <p:cNvSpPr txBox="1"/>
          <p:nvPr/>
        </p:nvSpPr>
        <p:spPr>
          <a:xfrm>
            <a:off x="1127448" y="2989325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https://towardsdatascience.com/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CB478B-6AC6-4E2F-A1CD-9CAD33AC2495}"/>
              </a:ext>
            </a:extLst>
          </p:cNvPr>
          <p:cNvSpPr txBox="1"/>
          <p:nvPr/>
        </p:nvSpPr>
        <p:spPr>
          <a:xfrm>
            <a:off x="1127448" y="1155144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https://habr.com/ru/all/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790C7-07E1-4D0C-82D7-D3904FE7B911}"/>
              </a:ext>
            </a:extLst>
          </p:cNvPr>
          <p:cNvSpPr txBox="1"/>
          <p:nvPr/>
        </p:nvSpPr>
        <p:spPr>
          <a:xfrm>
            <a:off x="1850193" y="3562669"/>
            <a:ext cx="8771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ML </a:t>
            </a:r>
            <a:r>
              <a:rPr lang="ru-RU" dirty="0">
                <a:solidFill>
                  <a:schemeClr val="bg1"/>
                </a:solidFill>
              </a:rPr>
              <a:t>в целом(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https://towardsdatascience.com/22-habits-to-become-a-better-data-scientist-in-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2022-25b5747e2b57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29883-0337-4BB5-81DC-3D11630C9DF2}"/>
              </a:ext>
            </a:extLst>
          </p:cNvPr>
          <p:cNvSpPr txBox="1"/>
          <p:nvPr/>
        </p:nvSpPr>
        <p:spPr>
          <a:xfrm>
            <a:off x="1819483" y="4459025"/>
            <a:ext cx="90332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различные </a:t>
            </a:r>
            <a:r>
              <a:rPr lang="ru-RU" dirty="0" err="1">
                <a:solidFill>
                  <a:schemeClr val="bg1"/>
                </a:solidFill>
              </a:rPr>
              <a:t>Энкодинги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https://towardsdatascience.com/beyond-one-hot-17-ways-of-transforming-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categorical-features-into-numeric-features-57f54f199ea4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про сравнение стандартного подхода и подхода с </a:t>
            </a:r>
            <a:r>
              <a:rPr lang="ru-RU" dirty="0" err="1">
                <a:solidFill>
                  <a:schemeClr val="bg1"/>
                </a:solidFill>
              </a:rPr>
              <a:t>Pipeline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https://towardsdatascience.com/from-ml-model-to-ml-pipeline-9f95c32c6512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1A91F-3F25-41FF-A33E-1F8FE5EE2867}"/>
              </a:ext>
            </a:extLst>
          </p:cNvPr>
          <p:cNvSpPr txBox="1"/>
          <p:nvPr/>
        </p:nvSpPr>
        <p:spPr>
          <a:xfrm>
            <a:off x="1787843" y="1692693"/>
            <a:ext cx="6229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очистку данных с целью экономии места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https://habr.com/ru/amp/post/664102/</a:t>
            </a:r>
          </a:p>
          <a:p>
            <a:r>
              <a:rPr lang="ru-RU" dirty="0">
                <a:solidFill>
                  <a:schemeClr val="bg1"/>
                </a:solidFill>
              </a:rPr>
              <a:t>- про предварительную обработку в целом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</p:spTree>
    <p:extLst>
      <p:ext uri="{BB962C8B-B14F-4D97-AF65-F5344CB8AC3E}">
        <p14:creationId xmlns:p14="http://schemas.microsoft.com/office/powerpoint/2010/main" val="266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1340768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503368" y="2564904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80928"/>
            <a:ext cx="623710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6139366" y="908720"/>
            <a:ext cx="605263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Усвоение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204864"/>
            <a:ext cx="573139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16548</TotalTime>
  <Words>3821</Words>
  <Application>Microsoft Office PowerPoint</Application>
  <PresentationFormat>Широкоэкранный</PresentationFormat>
  <Paragraphs>954</Paragraphs>
  <Slides>74</Slides>
  <Notes>73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7" baseType="lpstr"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Лучший Взгляд на Машинное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Ознакомьтесь с данными</vt:lpstr>
      <vt:lpstr>Про «чистку» данных</vt:lpstr>
      <vt:lpstr>Про «чистку» данных</vt:lpstr>
      <vt:lpstr>Про «чистку» данных</vt:lpstr>
      <vt:lpstr>Презентация PowerPoint</vt:lpstr>
      <vt:lpstr>Ознакомьтесь с данными</vt:lpstr>
      <vt:lpstr>Ознакомьтесь с данными</vt:lpstr>
      <vt:lpstr>Презентация PowerPoint</vt:lpstr>
      <vt:lpstr>Пропуски (ранее)</vt:lpstr>
      <vt:lpstr>Анализ Пропусков</vt:lpstr>
      <vt:lpstr>Презентация PowerPoint</vt:lpstr>
      <vt:lpstr>Предобработка в общем случае</vt:lpstr>
      <vt:lpstr>Презентация PowerPoint</vt:lpstr>
      <vt:lpstr>Стандартизация</vt:lpstr>
      <vt:lpstr>Презентация PowerPoint</vt:lpstr>
      <vt:lpstr>Презентация PowerPoint</vt:lpstr>
      <vt:lpstr>One-hot Encoding</vt:lpstr>
      <vt:lpstr>Редкие Категории</vt:lpstr>
      <vt:lpstr>Презентация PowerPoint</vt:lpstr>
      <vt:lpstr>Методы Которым Нужна предобработка</vt:lpstr>
      <vt:lpstr>Методы для которых Предобработка Рекомендуется</vt:lpstr>
      <vt:lpstr>Методы которые Могут работать и Без Предобработки</vt:lpstr>
      <vt:lpstr>Последние слова о Предобработке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725</cp:revision>
  <dcterms:created xsi:type="dcterms:W3CDTF">2019-05-20T04:53:11Z</dcterms:created>
  <dcterms:modified xsi:type="dcterms:W3CDTF">2023-10-13T06:40:46Z</dcterms:modified>
</cp:coreProperties>
</file>